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324" r:id="rId2"/>
    <p:sldId id="3228" r:id="rId3"/>
    <p:sldId id="3280" r:id="rId4"/>
    <p:sldId id="3330" r:id="rId5"/>
    <p:sldId id="3341" r:id="rId6"/>
    <p:sldId id="3270" r:id="rId7"/>
    <p:sldId id="3339" r:id="rId8"/>
    <p:sldId id="3338" r:id="rId9"/>
    <p:sldId id="3271" r:id="rId10"/>
    <p:sldId id="3342" r:id="rId11"/>
    <p:sldId id="3347" r:id="rId12"/>
    <p:sldId id="3333" r:id="rId13"/>
    <p:sldId id="496" r:id="rId14"/>
    <p:sldId id="607" r:id="rId15"/>
    <p:sldId id="3321" r:id="rId16"/>
    <p:sldId id="334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BC21C4-C5AD-45C6-8FE1-02F6ADC9277F}">
          <p14:sldIdLst>
            <p14:sldId id="3324"/>
          </p14:sldIdLst>
        </p14:section>
        <p14:section name="Introduction" id="{6FE78AA9-9550-47F4-9AAB-1E20CD4DF080}">
          <p14:sldIdLst>
            <p14:sldId id="3228"/>
            <p14:sldId id="3280"/>
          </p14:sldIdLst>
        </p14:section>
        <p14:section name="Business Understanding" id="{9214033B-F916-48C8-8DF7-22B41F5AB063}">
          <p14:sldIdLst>
            <p14:sldId id="3330"/>
          </p14:sldIdLst>
        </p14:section>
        <p14:section name="Data Understanding" id="{315180D2-0EB0-453C-8B3D-503A072E691B}">
          <p14:sldIdLst>
            <p14:sldId id="3341"/>
          </p14:sldIdLst>
        </p14:section>
        <p14:section name="Data Analysis" id="{65754775-59E4-4C02-B8DE-52628589D7F7}">
          <p14:sldIdLst>
            <p14:sldId id="3270"/>
            <p14:sldId id="3339"/>
            <p14:sldId id="3338"/>
            <p14:sldId id="3271"/>
            <p14:sldId id="3342"/>
            <p14:sldId id="3347"/>
          </p14:sldIdLst>
        </p14:section>
        <p14:section name="Statistical Inference" id="{0389BCE3-619C-47E0-BCA1-0C99C6A943E5}">
          <p14:sldIdLst>
            <p14:sldId id="3333"/>
          </p14:sldIdLst>
        </p14:section>
        <p14:section name="Recommendations" id="{DC5CEB35-75AA-4636-AB31-EEC8E9AD2003}">
          <p14:sldIdLst>
            <p14:sldId id="496"/>
          </p14:sldIdLst>
        </p14:section>
        <p14:section name="Next Steps" id="{B12FF5E1-59AE-4295-B466-024064D1FBCF}">
          <p14:sldIdLst>
            <p14:sldId id="607"/>
          </p14:sldIdLst>
        </p14:section>
        <p14:section name="Thank You" id="{147E825A-6C4F-4C59-AE5F-CF00C207C2BF}">
          <p14:sldIdLst>
            <p14:sldId id="3321"/>
            <p14:sldId id="3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DBA8E9-4B60-44D0-913E-613344B473DE}" v="70" dt="2023-03-03T17:48:04.796"/>
    <p1510:client id="{0FA9400F-1BB2-46A1-B7D3-CB2115265FEA}" v="51" dt="2023-03-02T22:02:52.911"/>
    <p1510:client id="{16A7A432-618B-4EFE-811B-FD6804531E3D}" v="78" dt="2023-03-02T21:27:48.157"/>
    <p1510:client id="{247A9C91-D500-4BCE-8C6B-8467F318AD21}" v="2599" dt="2023-03-03T19:11:48.594"/>
    <p1510:client id="{31E9D72C-D2F1-430B-B65B-77E0DBD2CC0E}" v="148" dt="2023-03-02T22:32:59.586"/>
    <p1510:client id="{3A6F0BE4-6009-44E1-9665-2FE13A5B9C00}" v="249" dt="2023-03-02T22:17:43.996"/>
    <p1510:client id="{45F95936-6164-45A6-8CAC-31AB00ACA14A}" v="532" dt="2023-03-02T23:29:22.290"/>
    <p1510:client id="{4D1A2977-CEC3-4B6C-995B-A86DC6CDD64A}" v="2" dt="2023-03-03T16:49:44.993"/>
    <p1510:client id="{5CE8D51D-8B1F-4A1F-AC25-A361A4CA146B}" v="16" dt="2023-03-03T15:58:22.077"/>
    <p1510:client id="{6D7C91E2-BDD7-473C-B461-2D2055289BA9}" v="1" dt="2023-03-02T23:08:20.680"/>
    <p1510:client id="{6E4A0F29-2A28-40B7-B786-EE42FE5A029F}" v="6" dt="2023-03-02T23:32:16.504"/>
    <p1510:client id="{6FF75672-6DDE-4C60-BDA6-31207DFC4012}" v="2" dt="2023-03-02T22:19:46.930"/>
    <p1510:client id="{78E56191-49B4-40A1-9C50-4C8BAF4E8353}" v="5" dt="2023-03-03T19:39:05.760"/>
    <p1510:client id="{7D693A7A-B5C1-4DED-832E-663D33EA7EAE}" v="84" dt="2023-03-02T21:29:55.770"/>
    <p1510:client id="{97B63D9C-AE6A-4DC1-AE91-6B2B7D9BF831}" v="18" dt="2023-03-02T19:15:06.579"/>
    <p1510:client id="{9C8F3A76-3C6E-49D9-AF9A-950CB665A93E}" v="23" dt="2023-03-03T00:12:04.227"/>
    <p1510:client id="{9DEDA8BC-24FF-48BB-BC23-4738C8169CF9}" v="45" dt="2023-03-02T21:21:20.994"/>
    <p1510:client id="{A39BE3B4-942A-4DFD-A083-E9FAE98657FA}" v="73" dt="2023-03-02T22:33:09.301"/>
    <p1510:client id="{B0BC48BB-18F6-42E1-B27A-6D0CD5676830}" v="21" dt="2023-03-02T21:36:53.373"/>
    <p1510:client id="{CC43124A-791F-4056-996B-ADB31A4A999E}" v="44" dt="2023-03-03T15:20:58.266"/>
    <p1510:client id="{D21E8028-C456-4F77-B234-84C044ADCEC7}" v="3" dt="2023-03-02T21:59:03.697"/>
    <p1510:client id="{D556C437-D8DA-40AE-93DA-0100C16E30BC}" v="2" dt="2023-03-02T19:37:47.999"/>
    <p1510:client id="{DAA609E7-BE1A-456E-81CA-2D94D479B435}" v="8590" dt="2023-03-03T18:29:28.382"/>
    <p1510:client id="{E3114177-967D-4554-AF08-66D2CEE949E5}" v="98" dt="2023-03-02T22:42:48.216"/>
    <p1510:client id="{ED6800E3-5358-4EC1-929D-040988E560B4}" v="51" dt="2023-03-03T17:46:41.781"/>
    <p1510:client id="{FAE2462F-EA04-48BA-9012-1EB65D8585A1}" v="527" dt="2023-03-02T23:20:00.1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CC4AA-81F1-4CFB-B5EF-501538D97C80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AC289-28A9-4B8F-AEFD-1346154DA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7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43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Tags: technology, callout, icons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89E7E8-36E4-467C-8300-85BCF6933F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03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AC289-28A9-4B8F-AEFD-1346154DA6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83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AC289-28A9-4B8F-AEFD-1346154DA6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17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Jahnavi Slide: </a:t>
            </a:r>
            <a:r>
              <a:rPr lang="en-US" b="1"/>
              <a:t>Worldwide Gross v Original Language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D572C-0642-445C-95EA-9BF60C5DC7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61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Jahnavi Slide: Genre V Revenue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D572C-0642-445C-95EA-9BF60C5DC7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29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Jahnavi Slide: </a:t>
            </a:r>
            <a:r>
              <a:rPr lang="en-US" b="1"/>
              <a:t>Worldwide Gross v Original Language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D572C-0642-445C-95EA-9BF60C5DC7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8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Jahnavi Slide: </a:t>
            </a:r>
            <a:r>
              <a:rPr lang="en-US" b="1"/>
              <a:t>Worldwide Gross v Original Language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D572C-0642-445C-95EA-9BF60C5DC7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83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AC289-28A9-4B8F-AEFD-1346154DA6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13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Tags: DNA, underline,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D572C-0642-445C-95EA-9BF60C5DC7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16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E841-F309-46E6-B418-2C14B0A5C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D8DE9-6205-45EA-9B81-0B2ADDBD7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0E24C-3947-4651-8801-CFC687D21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80D6-CB78-4ECC-881F-29AEE4519FEE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AC3F3-0C1C-4BFD-A3F0-8E16B1C67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04492-C816-4B87-A70C-57F30D91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5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C06E8-F9D2-494C-B320-A036655B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A7712-2483-479A-B0D6-00FF7DE9B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48D92-762B-472C-A93B-624145D50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80D6-CB78-4ECC-881F-29AEE4519FEE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09EAB-B0B5-42B3-B611-46CD7FBC4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51B1F-9BDB-4929-82CC-C9B8EBBDE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F22F09-9B2A-494A-9058-F1FA350B9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FB012E-04AB-477C-8301-6DE00B811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E6EDE-538A-4A1B-BF75-9C43F6B32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80D6-CB78-4ECC-881F-29AEE4519FEE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B104A-5051-46E6-8F62-BF31DF354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90C10-0DFD-4FB6-8F2E-C82CD39D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43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9ED29CA-6A60-490D-9D54-EA7CC7AF832C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119E2360-A688-44DF-A6BB-76D18177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accent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265C3C7-34A9-47F1-AB5F-2771E1878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9400861-EDC5-4A80-9569-C20320CE0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64DC9296-DBBC-4C4E-ACB4-7DA2607D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3E26591B-8E9F-4856-8284-BF3F8DB6A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43F42271-5510-4D15-B07B-13323792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0E9FD99-54D9-422B-9717-D0DD3442A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AF30821-90D3-436A-8DDF-D130E664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5C1A565D-B22B-4EE2-ACC9-C993D581F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66738FD-9737-43F5-8E36-896FD725F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0165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bg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148417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BDC220-FDA0-41D7-98BA-BB440BC4A90B}"/>
              </a:ext>
            </a:extLst>
          </p:cNvPr>
          <p:cNvSpPr/>
          <p:nvPr userDrawn="1"/>
        </p:nvSpPr>
        <p:spPr bwMode="gray">
          <a:xfrm>
            <a:off x="11568701" y="6482993"/>
            <a:ext cx="503434" cy="37500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D1E82-7DE3-46EF-9065-6719F60566AC}"/>
              </a:ext>
            </a:extLst>
          </p:cNvPr>
          <p:cNvSpPr txBox="1"/>
          <p:nvPr userDrawn="1"/>
        </p:nvSpPr>
        <p:spPr>
          <a:xfrm>
            <a:off x="11410953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4DC2670-5D11-4421-8167-B380A667E4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688" y="684903"/>
            <a:ext cx="11390734" cy="4540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buSzPct val="100000"/>
              <a:buNone/>
              <a:defRPr lang="en-US" sz="1200" kern="1200" noProof="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91C14F-ED57-4012-8301-39F6E6B9EE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688" y="238607"/>
            <a:ext cx="11390734" cy="3657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algn="l" defTabSz="1219170" rtl="0" eaLnBrk="1" latinLnBrk="0" hangingPunct="1">
              <a:spcBef>
                <a:spcPct val="0"/>
              </a:spcBef>
              <a:buNone/>
              <a:defRPr lang="en-US" sz="2400" b="1" i="0" kern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2342851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441750-05D6-7B4F-B591-8A1D9D7C986B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rgbClr val="012169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30B909-0F58-4040-81A7-03A8A9975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151" t="14594" r="-282" b="3878"/>
          <a:stretch/>
        </p:blipFill>
        <p:spPr>
          <a:xfrm rot="10800000">
            <a:off x="6804950" y="0"/>
            <a:ext cx="5387050" cy="68580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0520FDF-009E-D941-8AD7-91809FE61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688" y="1581632"/>
            <a:ext cx="3620262" cy="327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algn="l" defTabSz="1219170" rtl="0" eaLnBrk="1" latinLnBrk="0" hangingPunct="1">
              <a:spcBef>
                <a:spcPct val="0"/>
              </a:spcBef>
              <a:buNone/>
              <a:defRPr lang="en-US" sz="4800" b="0" i="0" kern="1200" noProof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1142130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headlin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978" y="548298"/>
            <a:ext cx="3347390" cy="1995802"/>
          </a:xfrm>
        </p:spPr>
        <p:txBody>
          <a:bodyPr vert="horz" lIns="0" tIns="45720" rIns="0" bIns="0" rtlCol="0" anchor="t" anchorCtr="0">
            <a:noAutofit/>
          </a:bodyPr>
          <a:lstStyle>
            <a:lvl1pPr>
              <a:defRPr lang="en-US" sz="3600" spc="-75" dirty="0">
                <a:latin typeface="+mj-lt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30978" y="2392822"/>
            <a:ext cx="3355975" cy="1169988"/>
          </a:xfrm>
        </p:spPr>
        <p:txBody>
          <a:bodyPr/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366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head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D0DC-3853-5040-A3D4-605F29FFE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36" y="558800"/>
            <a:ext cx="11252200" cy="505290"/>
          </a:xfrm>
        </p:spPr>
        <p:txBody>
          <a:bodyPr anchor="b"/>
          <a:lstStyle>
            <a:lvl1pPr>
              <a:lnSpc>
                <a:spcPct val="80000"/>
              </a:lnSpc>
              <a:defRPr sz="36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F7C0DFF2-D65B-2C49-93EB-7FBEAF7219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296" y="1112803"/>
            <a:ext cx="11290104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C53FB50-D1D6-AF42-954E-A60FFED3BC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135" y="344424"/>
            <a:ext cx="4703575" cy="17686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tx1">
                    <a:lumMod val="50000"/>
                    <a:lumOff val="5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</p:spTree>
    <p:extLst>
      <p:ext uri="{BB962C8B-B14F-4D97-AF65-F5344CB8AC3E}">
        <p14:creationId xmlns:p14="http://schemas.microsoft.com/office/powerpoint/2010/main" val="272957047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D0DC-3853-5040-A3D4-605F29FFE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36" y="558800"/>
            <a:ext cx="11252200" cy="505290"/>
          </a:xfrm>
        </p:spPr>
        <p:txBody>
          <a:bodyPr anchor="b"/>
          <a:lstStyle>
            <a:lvl1pPr>
              <a:lnSpc>
                <a:spcPct val="80000"/>
              </a:lnSpc>
              <a:defRPr sz="36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F7C0DFF2-D65B-2C49-93EB-7FBEAF7219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296" y="1112803"/>
            <a:ext cx="11290104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757066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- green 1">
    <p:bg bwMode="gray">
      <p:bgPr>
        <a:solidFill>
          <a:srgbClr val="43B0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73E56B-D0C2-FB48-BC2E-100F6C6F40A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8517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 i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67CF09-9B0E-CC47-BB92-7C878843F0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478517" y="3429000"/>
            <a:ext cx="10418233" cy="15665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0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1FC9381-36B0-1E4C-B871-2F5B1339F648}"/>
              </a:ext>
            </a:extLst>
          </p:cNvPr>
          <p:cNvSpPr>
            <a:spLocks/>
          </p:cNvSpPr>
          <p:nvPr userDrawn="1"/>
        </p:nvSpPr>
        <p:spPr bwMode="auto">
          <a:xfrm>
            <a:off x="501648" y="6444147"/>
            <a:ext cx="3225242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fld id="{C84F2FB2-4A16-1542-BD5E-F56870239E74}" type="slidenum">
              <a:rPr lang="en-US" sz="800" b="0" i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Frutiger Next Pro Light" charset="0"/>
              </a:rPr>
              <a:t>‹#›</a:t>
            </a:fld>
            <a:r>
              <a:rPr lang="en-US" sz="8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Frutiger Next Pro Light" charset="0"/>
              </a:rPr>
              <a:t>  |  Copyright © 2022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455805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47A1-872C-4173-892D-DB861138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93983-2ACB-4D21-A57A-51267B8A0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49D27-ECC5-48AF-A2C9-ED770865B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80D6-CB78-4ECC-881F-29AEE4519FEE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85E30-236B-40DB-AE10-796CCF24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5A30C-8298-4E42-8EEA-A6C3DB5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83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DBB92-7E43-4E58-BAD4-91333A047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41EBE-3E98-4320-8D03-1305F65DA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B3691-2BA9-4593-BD40-E0CC5FFF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80D6-CB78-4ECC-881F-29AEE4519FEE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CF882-E8C8-46E8-8966-5EA08E31E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6D9E5-B91B-4EDF-855F-C27247C5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6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AF590-F31D-4695-9D5D-53D2175A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B701D-CBC1-4B63-BEA4-FB770E44D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1B1EB-6447-4F6C-B11D-F356FBDBE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EB6F7-0DA4-4E53-AC66-F9E85C9C8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80D6-CB78-4ECC-881F-29AEE4519FEE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6164C-6167-489A-BDA6-B5D65045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F7D97-D65C-4814-B30C-7904A939E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0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9D827-089C-45E8-B45B-4E93AA34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7BF8C-E2A0-41A0-B667-51D0E3362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1B646-A53C-4CE5-A4BC-BBEDA1103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2CC6C-034E-4D91-B7A8-7DAF23A03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041FFD-9C69-4935-9679-543295E25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8F41D3-3596-4063-8F4E-D4CEC0D47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80D6-CB78-4ECC-881F-29AEE4519FEE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15FD5-EB44-4498-AD8A-5FF37FBF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27D326-3702-4DCC-BD33-331E5779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5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DE0E-08E7-4F89-A1A3-C49479D9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BC588-7E80-43A0-A9A6-247F1D20B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80D6-CB78-4ECC-881F-29AEE4519FEE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E7828-6FE9-42A1-A737-BB1F0014E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3AB30-BC30-4B81-B1AD-54B828EF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73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A46BF-CD18-46A0-8E9D-38F5B41BD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80D6-CB78-4ECC-881F-29AEE4519FEE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5FD13-FA34-4963-9F8C-F41FC216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31E9E-C8F5-4594-B7D2-F7B8DD4C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66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710FA-427C-4645-8D3C-622E7388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7F3E0-150F-43D3-9294-43A512A6A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839D6-2913-4C41-8A53-AB23C65CB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A1FC4-6EDF-476D-87E9-8F517BCCD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80D6-CB78-4ECC-881F-29AEE4519FEE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F34B8-4A38-44C3-A8C9-F06EE07B1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05DD4-2A88-4D6B-BFA6-33DA0AD3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6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7AFC-4BBA-461B-9323-220DEE04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3AC859-D2F9-4BAB-805F-8922684F36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21F02-C58B-443F-A520-F75B81112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6F2C0-26CA-4BB2-8392-DD3098E75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80D6-CB78-4ECC-881F-29AEE4519FEE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8306A-C4DB-4CCB-A445-45D6B32F3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51642-B1B2-4332-8D3B-7F53B6F9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4CAC59-8020-404D-AE12-9D442124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1360F-E426-472D-B51F-9F70BA402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F5FD5-FD32-4534-A6FC-3DC786306A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880D6-CB78-4ECC-881F-29AEE4519FEE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827DC-5DE2-46A8-9E47-550AB95FA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6460-213B-4621-BDFA-94260E247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953EF-8062-4B1B-8855-F64C717A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14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6" r:id="rId16"/>
    <p:sldLayoutId id="2147483667" r:id="rId17"/>
    <p:sldLayoutId id="214748366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6.emf"/><Relationship Id="rId11" Type="http://schemas.microsoft.com/office/2007/relationships/hdphoto" Target="../media/hdphoto10.wdp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6.xml"/><Relationship Id="rId9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6.emf"/><Relationship Id="rId11" Type="http://schemas.microsoft.com/office/2007/relationships/hdphoto" Target="../media/hdphoto12.wdp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7.xml"/><Relationship Id="rId9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3.wdp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8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6.emf"/><Relationship Id="rId11" Type="http://schemas.openxmlformats.org/officeDocument/2006/relationships/image" Target="../media/image33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panherrera@deloitte.com" TargetMode="External"/><Relationship Id="rId7" Type="http://schemas.openxmlformats.org/officeDocument/2006/relationships/image" Target="../media/image35.tiff"/><Relationship Id="rId2" Type="http://schemas.openxmlformats.org/officeDocument/2006/relationships/hyperlink" Target="mailto:jabrahmbhatt@deloitte.com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mailto:asurowiec@deloitte.com" TargetMode="External"/><Relationship Id="rId5" Type="http://schemas.openxmlformats.org/officeDocument/2006/relationships/hyperlink" Target="mailto:bcancinomeyer@deloitte.com" TargetMode="External"/><Relationship Id="rId4" Type="http://schemas.openxmlformats.org/officeDocument/2006/relationships/hyperlink" Target="mailto:jvelazquezferrera@deloitte.co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jpeg"/><Relationship Id="rId4" Type="http://schemas.microsoft.com/office/2007/relationships/hdphoto" Target="../media/hdphoto1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4.xml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6.emf"/><Relationship Id="rId11" Type="http://schemas.microsoft.com/office/2007/relationships/hdphoto" Target="../media/hdphoto6.wdp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8.wdp"/><Relationship Id="rId5" Type="http://schemas.openxmlformats.org/officeDocument/2006/relationships/image" Target="../media/image21.png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F2D6E0AA-7B42-DF4F-9BF6-A204F37AC0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3738-947A-474A-B66F-B221CD9AB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027" y="5000095"/>
            <a:ext cx="11721946" cy="1468593"/>
          </a:xfrm>
        </p:spPr>
        <p:txBody>
          <a:bodyPr/>
          <a:lstStyle/>
          <a:p>
            <a:r>
              <a:rPr lang="en-US" sz="2400">
                <a:latin typeface="+mj-lt"/>
              </a:rPr>
              <a:t>By: Git </a:t>
            </a:r>
            <a:r>
              <a:rPr lang="en-US" sz="2400" err="1">
                <a:latin typeface="+mj-lt"/>
              </a:rPr>
              <a:t>Dat</a:t>
            </a:r>
            <a:r>
              <a:rPr lang="en-US" sz="2400">
                <a:latin typeface="+mj-lt"/>
              </a:rPr>
              <a:t> Money (Group 1A)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Paniz Herrera, Jahnavi Brahmbhatt, Brandon Meyer, Aidan </a:t>
            </a:r>
            <a:r>
              <a:rPr lang="en-US" sz="2400" err="1">
                <a:latin typeface="+mj-lt"/>
              </a:rPr>
              <a:t>Surowiec</a:t>
            </a:r>
            <a:r>
              <a:rPr lang="en-US" sz="2400">
                <a:latin typeface="+mj-lt"/>
              </a:rPr>
              <a:t>, Ignacio Velazquez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E07E8C-2E1D-4468-8226-5B3FE27029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716" y="6464829"/>
            <a:ext cx="4446269" cy="273050"/>
          </a:xfrm>
        </p:spPr>
        <p:txBody>
          <a:bodyPr/>
          <a:lstStyle/>
          <a:p>
            <a:r>
              <a:rPr lang="en-US">
                <a:latin typeface="+mj-lt"/>
              </a:rPr>
              <a:t>March 2, 2023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8AB53D-ADB1-4CD5-9212-4159C7674CCD}"/>
              </a:ext>
            </a:extLst>
          </p:cNvPr>
          <p:cNvGrpSpPr>
            <a:grpSpLocks noChangeAspect="1"/>
          </p:cNvGrpSpPr>
          <p:nvPr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6" name="Oval 5">
              <a:extLst>
                <a:ext uri="{FF2B5EF4-FFF2-40B4-BE49-F238E27FC236}">
                  <a16:creationId xmlns:a16="http://schemas.microsoft.com/office/drawing/2014/main" id="{D0CA88C7-1E44-4BB9-8D0A-DB5961A6E6A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FA01FA3-BCA1-4594-8D24-59A0D95B67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Rectangle 7">
              <a:extLst>
                <a:ext uri="{FF2B5EF4-FFF2-40B4-BE49-F238E27FC236}">
                  <a16:creationId xmlns:a16="http://schemas.microsoft.com/office/drawing/2014/main" id="{E8829B3A-1282-435A-86FA-09E70E606A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FD023A96-AE32-468B-A3A3-CFB524455C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Rectangle 9">
              <a:extLst>
                <a:ext uri="{FF2B5EF4-FFF2-40B4-BE49-F238E27FC236}">
                  <a16:creationId xmlns:a16="http://schemas.microsoft.com/office/drawing/2014/main" id="{9D5B9DD2-95D4-4C34-8E70-743D7980C1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Rectangle 10">
              <a:extLst>
                <a:ext uri="{FF2B5EF4-FFF2-40B4-BE49-F238E27FC236}">
                  <a16:creationId xmlns:a16="http://schemas.microsoft.com/office/drawing/2014/main" id="{49FD3F71-3E36-4ABE-8703-F93A9CF13DE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C41A0AD-3980-46B5-93AB-CE0FAABB0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E9579FE3-2E70-4EF8-8BB3-40B6793CD2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FFE329C-3917-4F0A-B997-F5A121B1C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86476E0E-1087-4D40-90F0-DB64EA48A7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6B7E543-C5C1-498B-8E1F-185D9D119CF3}"/>
              </a:ext>
            </a:extLst>
          </p:cNvPr>
          <p:cNvSpPr/>
          <p:nvPr/>
        </p:nvSpPr>
        <p:spPr>
          <a:xfrm>
            <a:off x="1058579" y="2239766"/>
            <a:ext cx="10039755" cy="1315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7CE66-C47E-49CE-8B12-5B12B8DBE405}"/>
              </a:ext>
            </a:extLst>
          </p:cNvPr>
          <p:cNvSpPr txBox="1"/>
          <p:nvPr/>
        </p:nvSpPr>
        <p:spPr>
          <a:xfrm>
            <a:off x="1093666" y="2403228"/>
            <a:ext cx="9719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/>
              <a:t>Capstone Project: Movie Analysis</a:t>
            </a:r>
          </a:p>
        </p:txBody>
      </p:sp>
    </p:spTree>
    <p:extLst>
      <p:ext uri="{BB962C8B-B14F-4D97-AF65-F5344CB8AC3E}">
        <p14:creationId xmlns:p14="http://schemas.microsoft.com/office/powerpoint/2010/main" val="168378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62B7AC2-8F97-4E5B-92C9-6ADE85140A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62B7AC2-8F97-4E5B-92C9-6ADE85140A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388FCEE-22D8-44F9-BF29-CA0D6A75D67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600">
              <a:latin typeface="Chronicle Display Black" pitchFamily="50" charset="0"/>
              <a:sym typeface="Chronicle Display Black" pitchFamily="50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F1DEBFA-B62D-4EC1-AFD4-4A40E95728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Analysis of relationship between financial outcomes of a movie &amp; ratings.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02637-A3A2-4469-890E-F300AC4A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Vote Average Analysis</a:t>
            </a:r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EBC11F1-922F-442D-8FDD-225E67462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" y="6234032"/>
            <a:ext cx="1007299" cy="531193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13BB8D3-9164-96E9-1815-2D07CA078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0616" y="448720"/>
            <a:ext cx="5263070" cy="30945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2562D6-14EB-45AA-8293-51AC616F7129}"/>
              </a:ext>
            </a:extLst>
          </p:cNvPr>
          <p:cNvCxnSpPr>
            <a:cxnSpLocks/>
          </p:cNvCxnSpPr>
          <p:nvPr/>
        </p:nvCxnSpPr>
        <p:spPr>
          <a:xfrm>
            <a:off x="5994944" y="897038"/>
            <a:ext cx="0" cy="506392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18D356-3B50-4480-B7D1-440FB0266FB5}"/>
              </a:ext>
            </a:extLst>
          </p:cNvPr>
          <p:cNvSpPr txBox="1"/>
          <p:nvPr/>
        </p:nvSpPr>
        <p:spPr>
          <a:xfrm>
            <a:off x="81386" y="1520328"/>
            <a:ext cx="5776987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Visible positive relationship between vote average &amp; production budget.</a:t>
            </a:r>
          </a:p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Higher production budgets lead to movies with higher ratings.</a:t>
            </a:r>
          </a:p>
          <a:p>
            <a:pPr lvl="1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Slight positive relationship between profit* &amp; vote average (movie rating).</a:t>
            </a:r>
          </a:p>
          <a:p>
            <a:endParaRPr lang="en-US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Movies with high ratings bring in more profit</a:t>
            </a:r>
          </a:p>
          <a:p>
            <a:pPr lvl="1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Movies on the higher end of the profit scale generally </a:t>
            </a:r>
            <a:r>
              <a:rPr lang="en-US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not 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have a vote average less than 6</a:t>
            </a:r>
          </a:p>
        </p:txBody>
      </p:sp>
      <p:pic>
        <p:nvPicPr>
          <p:cNvPr id="1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A67C067-0459-458D-B015-DC83B3F68F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3499" y="3734097"/>
            <a:ext cx="5250187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9415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62B7AC2-8F97-4E5B-92C9-6ADE85140A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62B7AC2-8F97-4E5B-92C9-6ADE85140A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388FCEE-22D8-44F9-BF29-CA0D6A75D67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600">
              <a:latin typeface="Chronicle Display Black" pitchFamily="50" charset="0"/>
              <a:sym typeface="Chronicle Display Black" pitchFamily="50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F1DEBFA-B62D-4EC1-AFD4-4A40E95728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Analysis of relationship between ratings &amp; individual directors /writers.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02637-A3A2-4469-890E-F300AC4A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Director &amp; Writer Analysis</a:t>
            </a:r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EBC11F1-922F-442D-8FDD-225E67462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" y="6234032"/>
            <a:ext cx="1007299" cy="5311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94063E-9D70-4DA4-B9B3-0A31C8F61831}"/>
              </a:ext>
            </a:extLst>
          </p:cNvPr>
          <p:cNvSpPr txBox="1"/>
          <p:nvPr/>
        </p:nvSpPr>
        <p:spPr>
          <a:xfrm>
            <a:off x="237293" y="1606756"/>
            <a:ext cx="5502495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Appears to be a </a:t>
            </a:r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positive relationship 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between average movie Fresh (good) percentage &amp; number of films a director has made.</a:t>
            </a:r>
          </a:p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1st time directors have the largest variance in average Fresh percentage.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number of movies a writer has worked on does not seem to have a relationship with average movie Fresh rating.</a:t>
            </a:r>
          </a:p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Recommendation: More experienced directors lead to higher rated movies.</a:t>
            </a:r>
          </a:p>
        </p:txBody>
      </p:sp>
      <p:pic>
        <p:nvPicPr>
          <p:cNvPr id="30" name="Picture 29" descr="Chart, bar chart&#10;&#10;Description automatically generated">
            <a:extLst>
              <a:ext uri="{FF2B5EF4-FFF2-40B4-BE49-F238E27FC236}">
                <a16:creationId xmlns:a16="http://schemas.microsoft.com/office/drawing/2014/main" id="{54B49E1B-17F6-4C7D-BFD7-EFB03AD021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592" y="3766053"/>
            <a:ext cx="4120891" cy="2853340"/>
          </a:xfrm>
          <a:prstGeom prst="rect">
            <a:avLst/>
          </a:prstGeom>
        </p:spPr>
      </p:pic>
      <p:pic>
        <p:nvPicPr>
          <p:cNvPr id="32" name="Picture 31" descr="Chart, bar chart&#10;&#10;Description automatically generated">
            <a:extLst>
              <a:ext uri="{FF2B5EF4-FFF2-40B4-BE49-F238E27FC236}">
                <a16:creationId xmlns:a16="http://schemas.microsoft.com/office/drawing/2014/main" id="{64F04C99-BD2E-4403-BBE7-1F73CF0A6B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592" y="469575"/>
            <a:ext cx="4460702" cy="28533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4D4386-9D62-43F4-8206-8938CB8C7F38}"/>
              </a:ext>
            </a:extLst>
          </p:cNvPr>
          <p:cNvSpPr txBox="1"/>
          <p:nvPr/>
        </p:nvSpPr>
        <p:spPr>
          <a:xfrm>
            <a:off x="8524611" y="3390290"/>
            <a:ext cx="2096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Director Comparison: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5D151-35D0-4B7C-8923-947B92E5FD82}"/>
              </a:ext>
            </a:extLst>
          </p:cNvPr>
          <p:cNvSpPr txBox="1"/>
          <p:nvPr/>
        </p:nvSpPr>
        <p:spPr>
          <a:xfrm>
            <a:off x="8321268" y="120837"/>
            <a:ext cx="250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Writer Comparison: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1720950-9C48-43CA-AFEE-36B70AD1C41F}"/>
              </a:ext>
            </a:extLst>
          </p:cNvPr>
          <p:cNvCxnSpPr>
            <a:cxnSpLocks/>
          </p:cNvCxnSpPr>
          <p:nvPr/>
        </p:nvCxnSpPr>
        <p:spPr>
          <a:xfrm>
            <a:off x="5994944" y="897038"/>
            <a:ext cx="0" cy="506392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54358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D9BEF67-72B6-4860-98FC-A7A484C5D662}"/>
              </a:ext>
            </a:extLst>
          </p:cNvPr>
          <p:cNvSpPr/>
          <p:nvPr/>
        </p:nvSpPr>
        <p:spPr>
          <a:xfrm>
            <a:off x="6470619" y="5030029"/>
            <a:ext cx="5238781" cy="11079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A7B8CB-9ECC-4E4F-B00B-76F08EB0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 Testing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A300BC-7C7B-48E4-9411-D17B7F5AF9C7}"/>
              </a:ext>
            </a:extLst>
          </p:cNvPr>
          <p:cNvSpPr txBox="1"/>
          <p:nvPr/>
        </p:nvSpPr>
        <p:spPr>
          <a:xfrm>
            <a:off x="180958" y="1068100"/>
            <a:ext cx="57461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 Hypothesis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Distributions of movie Fresh percentage for first time directors are </a:t>
            </a:r>
            <a:r>
              <a:rPr lang="en-US" sz="14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statistically similar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experienced directors.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Alternative Hypothesis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Distributions of movie average Fresh percentage for experienced directors are </a:t>
            </a:r>
            <a:r>
              <a:rPr lang="en-US" sz="14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higher than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first time directors.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8A535E-53B8-4FCC-BF65-7D57B9A99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" y="6234032"/>
            <a:ext cx="1007299" cy="531193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9E01748D-E48B-4C7B-8FF2-0DB92BCE2D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688" y="684903"/>
            <a:ext cx="11390734" cy="45408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Does director experience lead to a higher average percentage of Fresh ratings on Rotten Tomatoes?</a:t>
            </a:r>
            <a:endParaRPr lang="en-US"/>
          </a:p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C29484C-8C85-4D1D-9F89-31D624B6F84F}"/>
              </a:ext>
            </a:extLst>
          </p:cNvPr>
          <p:cNvGrpSpPr/>
          <p:nvPr/>
        </p:nvGrpSpPr>
        <p:grpSpPr>
          <a:xfrm>
            <a:off x="180958" y="2787268"/>
            <a:ext cx="5558829" cy="1409202"/>
            <a:chOff x="430699" y="3494842"/>
            <a:chExt cx="5111750" cy="153435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2414F83-04A1-4760-8979-F032FD504133}"/>
                </a:ext>
              </a:extLst>
            </p:cNvPr>
            <p:cNvSpPr/>
            <p:nvPr/>
          </p:nvSpPr>
          <p:spPr>
            <a:xfrm>
              <a:off x="430699" y="3494842"/>
              <a:ext cx="5111750" cy="15343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8840D5-8409-4908-926F-0E75AC0804E7}"/>
                </a:ext>
              </a:extLst>
            </p:cNvPr>
            <p:cNvSpPr txBox="1"/>
            <p:nvPr/>
          </p:nvSpPr>
          <p:spPr>
            <a:xfrm>
              <a:off x="499289" y="3999761"/>
              <a:ext cx="4873642" cy="652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Mann-Whitney U test: </a:t>
              </a:r>
              <a:r>
                <a:rPr lang="en-US" sz="1400" u="sng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Conclude that the movie average fresh percentage is significantly greater for movies that were directed by a director who has worked on 2 or more movies.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81E4E6-FB51-4F2A-80CE-73311EB4CBE8}"/>
                </a:ext>
              </a:extLst>
            </p:cNvPr>
            <p:cNvSpPr txBox="1"/>
            <p:nvPr/>
          </p:nvSpPr>
          <p:spPr>
            <a:xfrm>
              <a:off x="546946" y="3562636"/>
              <a:ext cx="4651163" cy="2746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Testing Conclusion: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0C9A0A-5723-483E-921A-8F20A98BC77F}"/>
                </a:ext>
              </a:extLst>
            </p:cNvPr>
            <p:cNvCxnSpPr/>
            <p:nvPr/>
          </p:nvCxnSpPr>
          <p:spPr>
            <a:xfrm>
              <a:off x="583099" y="3931967"/>
              <a:ext cx="478155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8F1DB50-014E-432E-BA12-614A4B052F4E}"/>
              </a:ext>
            </a:extLst>
          </p:cNvPr>
          <p:cNvSpPr txBox="1"/>
          <p:nvPr/>
        </p:nvSpPr>
        <p:spPr>
          <a:xfrm>
            <a:off x="6526494" y="5114667"/>
            <a:ext cx="512702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Variable: </a:t>
            </a:r>
            <a:r>
              <a:rPr lang="en-US" sz="11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Fresh Percentage</a:t>
            </a:r>
          </a:p>
          <a:p>
            <a:r>
              <a:rPr lang="en-US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Sum of Fresh (good) reviews/total number of reviews.</a:t>
            </a:r>
          </a:p>
          <a:p>
            <a:endParaRPr lang="en-US" sz="11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Variable: </a:t>
            </a:r>
            <a:r>
              <a:rPr lang="en-US" sz="11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 Average Fresh Percentage</a:t>
            </a:r>
            <a:endParaRPr lang="en-US" sz="11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Average of fresh percentage = All percentages/number of movies directed.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63C2B-76DC-4A01-8331-383FE6D09A04}"/>
              </a:ext>
            </a:extLst>
          </p:cNvPr>
          <p:cNvSpPr txBox="1"/>
          <p:nvPr/>
        </p:nvSpPr>
        <p:spPr>
          <a:xfrm>
            <a:off x="9992725" y="6134759"/>
            <a:ext cx="1806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Rotten Tomatoes Reviews*</a:t>
            </a:r>
            <a:endParaRPr lang="en-US" sz="10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EA0729-C73F-43A8-84DD-B2B58E96D8F2}"/>
              </a:ext>
            </a:extLst>
          </p:cNvPr>
          <p:cNvGrpSpPr/>
          <p:nvPr/>
        </p:nvGrpSpPr>
        <p:grpSpPr>
          <a:xfrm>
            <a:off x="180958" y="4361773"/>
            <a:ext cx="5558829" cy="1756362"/>
            <a:chOff x="180958" y="4597941"/>
            <a:chExt cx="5558829" cy="175636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BAE23FF-285F-4691-81FD-5DBA134E4175}"/>
                </a:ext>
              </a:extLst>
            </p:cNvPr>
            <p:cNvSpPr/>
            <p:nvPr/>
          </p:nvSpPr>
          <p:spPr>
            <a:xfrm>
              <a:off x="180958" y="4597941"/>
              <a:ext cx="5558829" cy="17563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42C0B8-8849-46ED-B326-C59C6B8FFD55}"/>
                </a:ext>
              </a:extLst>
            </p:cNvPr>
            <p:cNvSpPr txBox="1"/>
            <p:nvPr/>
          </p:nvSpPr>
          <p:spPr>
            <a:xfrm>
              <a:off x="255547" y="5077397"/>
              <a:ext cx="5299895" cy="1189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Model 1: </a:t>
              </a:r>
              <a:r>
                <a:rPr lang="en-US" sz="14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 a </a:t>
              </a:r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director gains one movie</a:t>
              </a:r>
              <a:r>
                <a:rPr lang="en-US" sz="1400">
                  <a:solidFill>
                    <a:schemeClr val="accent6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4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 experience, the </a:t>
              </a:r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fresh percentage is expected to increase by 5%</a:t>
              </a:r>
            </a:p>
            <a:p>
              <a:endParaRPr lang="en-US" sz="14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sz="14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Model 2: </a:t>
              </a:r>
              <a:r>
                <a:rPr lang="en-US" sz="14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 every </a:t>
              </a:r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fresh percentage point gained</a:t>
              </a:r>
              <a:r>
                <a:rPr lang="en-US" sz="14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we can expect to see </a:t>
              </a:r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box office revenue increase by $16.7K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D30657-B69E-4258-AF02-C3E4B049F2EC}"/>
                </a:ext>
              </a:extLst>
            </p:cNvPr>
            <p:cNvSpPr txBox="1"/>
            <p:nvPr/>
          </p:nvSpPr>
          <p:spPr>
            <a:xfrm>
              <a:off x="307372" y="4675545"/>
              <a:ext cx="5057959" cy="4219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Linear Regression Results: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45DFCFE-A6DA-4048-A92E-2B379F4CF405}"/>
                </a:ext>
              </a:extLst>
            </p:cNvPr>
            <p:cNvCxnSpPr/>
            <p:nvPr/>
          </p:nvCxnSpPr>
          <p:spPr>
            <a:xfrm>
              <a:off x="305620" y="5030029"/>
              <a:ext cx="5199748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48" name="Picture 47" descr="Chart, histogram&#10;&#10;Description automatically generated">
            <a:extLst>
              <a:ext uri="{FF2B5EF4-FFF2-40B4-BE49-F238E27FC236}">
                <a16:creationId xmlns:a16="http://schemas.microsoft.com/office/drawing/2014/main" id="{952E32C6-FC45-425E-95B7-03772DF2B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19" y="969174"/>
            <a:ext cx="4856476" cy="40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5054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2AD0187A-E19C-42D5-A8C5-DC1F153882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2AD0187A-E19C-42D5-A8C5-DC1F153882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 hidden="1">
            <a:extLst>
              <a:ext uri="{FF2B5EF4-FFF2-40B4-BE49-F238E27FC236}">
                <a16:creationId xmlns:a16="http://schemas.microsoft.com/office/drawing/2014/main" id="{B2668EB0-439A-489C-AC84-EE8BADE5A09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600">
              <a:latin typeface="Chronicle Display Black" pitchFamily="50" charset="0"/>
              <a:sym typeface="Chronicle Display Black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37B91-BB45-46C4-98B6-9CE74196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88" y="182512"/>
            <a:ext cx="5234068" cy="1169988"/>
          </a:xfrm>
        </p:spPr>
        <p:txBody>
          <a:bodyPr/>
          <a:lstStyle/>
          <a:p>
            <a:pPr algn="ctr"/>
            <a:r>
              <a:rPr lang="en-US" b="1">
                <a:latin typeface="Open Sans"/>
                <a:ea typeface="Open Sans"/>
                <a:cs typeface="Open Sans"/>
              </a:rPr>
              <a:t>Recommendations for Computing Vision</a:t>
            </a:r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1932F-C17A-4C84-A4A9-B2C43FF76E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9973" y="1330380"/>
            <a:ext cx="5763788" cy="51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maximize profitability the company should implement the following recommendations.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12757-E0DB-4A27-9D03-04B15149036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0398" y="0"/>
            <a:ext cx="2478000" cy="6858000"/>
          </a:xfrm>
          <a:prstGeom prst="rect">
            <a:avLst/>
          </a:prstGeom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B7F93734-50C1-45A8-A9CB-FFF2EED8B5DE}"/>
              </a:ext>
            </a:extLst>
          </p:cNvPr>
          <p:cNvSpPr txBox="1">
            <a:spLocks/>
          </p:cNvSpPr>
          <p:nvPr/>
        </p:nvSpPr>
        <p:spPr>
          <a:xfrm>
            <a:off x="914400" y="694944"/>
            <a:ext cx="4879361" cy="1995802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spc="-75" baseline="0" dirty="0">
                <a:solidFill>
                  <a:schemeClr val="tx1"/>
                </a:solidFill>
                <a:latin typeface="+mj-lt"/>
                <a:ea typeface="Bebas Neue" charset="0"/>
                <a:cs typeface="Chronicle Display Black"/>
              </a:defRPr>
            </a:lvl1pPr>
          </a:lstStyle>
          <a:p>
            <a:endParaRPr lang="en-US" sz="400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7592752-3FA4-4314-B91A-D83AE27053C4}"/>
              </a:ext>
            </a:extLst>
          </p:cNvPr>
          <p:cNvSpPr txBox="1">
            <a:spLocks/>
          </p:cNvSpPr>
          <p:nvPr/>
        </p:nvSpPr>
        <p:spPr>
          <a:xfrm>
            <a:off x="3438799" y="3086946"/>
            <a:ext cx="4131347" cy="1169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400AE2-2957-4359-BDB0-67A4D9BC171A}"/>
              </a:ext>
            </a:extLst>
          </p:cNvPr>
          <p:cNvSpPr/>
          <p:nvPr/>
        </p:nvSpPr>
        <p:spPr>
          <a:xfrm>
            <a:off x="176269" y="4256934"/>
            <a:ext cx="4669653" cy="2507423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defRPr/>
            </a:pPr>
            <a:r>
              <a:rPr lang="en-US" b="1" spc="3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HIRE EXPERIENCED DIRECTORS</a:t>
            </a:r>
            <a:endParaRPr lang="en-US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469B041-2084-4B52-B2CB-0EE9645333BD}"/>
              </a:ext>
            </a:extLst>
          </p:cNvPr>
          <p:cNvSpPr txBox="1">
            <a:spLocks/>
          </p:cNvSpPr>
          <p:nvPr/>
        </p:nvSpPr>
        <p:spPr>
          <a:xfrm>
            <a:off x="594160" y="5949108"/>
            <a:ext cx="3833869" cy="3477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Directors with more than one movie under their belt tend to have better rated movies.</a:t>
            </a:r>
          </a:p>
        </p:txBody>
      </p:sp>
      <p:grpSp>
        <p:nvGrpSpPr>
          <p:cNvPr id="19" name="Graphic 4">
            <a:extLst>
              <a:ext uri="{FF2B5EF4-FFF2-40B4-BE49-F238E27FC236}">
                <a16:creationId xmlns:a16="http://schemas.microsoft.com/office/drawing/2014/main" id="{DE06FEC0-CF59-45CE-98E5-2F1D353A44D3}"/>
              </a:ext>
            </a:extLst>
          </p:cNvPr>
          <p:cNvGrpSpPr/>
          <p:nvPr/>
        </p:nvGrpSpPr>
        <p:grpSpPr>
          <a:xfrm>
            <a:off x="2158577" y="4411242"/>
            <a:ext cx="724144" cy="723469"/>
            <a:chOff x="467743" y="4308712"/>
            <a:chExt cx="361670" cy="361333"/>
          </a:xfrm>
          <a:solidFill>
            <a:schemeClr val="accent6"/>
          </a:solidFill>
        </p:grpSpPr>
        <p:sp>
          <p:nvSpPr>
            <p:cNvPr id="22" name="Graphic 4">
              <a:extLst>
                <a:ext uri="{FF2B5EF4-FFF2-40B4-BE49-F238E27FC236}">
                  <a16:creationId xmlns:a16="http://schemas.microsoft.com/office/drawing/2014/main" id="{E924AF37-81B7-490B-972F-ECE996299B22}"/>
                </a:ext>
              </a:extLst>
            </p:cNvPr>
            <p:cNvSpPr/>
            <p:nvPr/>
          </p:nvSpPr>
          <p:spPr>
            <a:xfrm>
              <a:off x="467743" y="4308712"/>
              <a:ext cx="361670" cy="361333"/>
            </a:xfrm>
            <a:custGeom>
              <a:avLst/>
              <a:gdLst>
                <a:gd name="connsiteX0" fmla="*/ 180835 w 361670"/>
                <a:gd name="connsiteY0" fmla="*/ 0 h 361333"/>
                <a:gd name="connsiteX1" fmla="*/ 0 w 361670"/>
                <a:gd name="connsiteY1" fmla="*/ 180667 h 361333"/>
                <a:gd name="connsiteX2" fmla="*/ 180835 w 361670"/>
                <a:gd name="connsiteY2" fmla="*/ 361334 h 361333"/>
                <a:gd name="connsiteX3" fmla="*/ 361670 w 361670"/>
                <a:gd name="connsiteY3" fmla="*/ 180667 h 361333"/>
                <a:gd name="connsiteX4" fmla="*/ 180835 w 361670"/>
                <a:gd name="connsiteY4" fmla="*/ 0 h 361333"/>
                <a:gd name="connsiteX5" fmla="*/ 180835 w 361670"/>
                <a:gd name="connsiteY5" fmla="*/ 349204 h 361333"/>
                <a:gd name="connsiteX6" fmla="*/ 12780 w 361670"/>
                <a:gd name="connsiteY6" fmla="*/ 181305 h 361333"/>
                <a:gd name="connsiteX7" fmla="*/ 180835 w 361670"/>
                <a:gd name="connsiteY7" fmla="*/ 13407 h 361333"/>
                <a:gd name="connsiteX8" fmla="*/ 348891 w 361670"/>
                <a:gd name="connsiteY8" fmla="*/ 181305 h 361333"/>
                <a:gd name="connsiteX9" fmla="*/ 180835 w 361670"/>
                <a:gd name="connsiteY9" fmla="*/ 349204 h 36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1670" h="361333">
                  <a:moveTo>
                    <a:pt x="180835" y="0"/>
                  </a:moveTo>
                  <a:cubicBezTo>
                    <a:pt x="80513" y="0"/>
                    <a:pt x="0" y="81077"/>
                    <a:pt x="0" y="180667"/>
                  </a:cubicBezTo>
                  <a:cubicBezTo>
                    <a:pt x="0" y="280895"/>
                    <a:pt x="81152" y="361334"/>
                    <a:pt x="180835" y="361334"/>
                  </a:cubicBezTo>
                  <a:cubicBezTo>
                    <a:pt x="280518" y="361334"/>
                    <a:pt x="361670" y="280257"/>
                    <a:pt x="361670" y="180667"/>
                  </a:cubicBezTo>
                  <a:cubicBezTo>
                    <a:pt x="361670" y="81077"/>
                    <a:pt x="280518" y="0"/>
                    <a:pt x="180835" y="0"/>
                  </a:cubicBezTo>
                  <a:close/>
                  <a:moveTo>
                    <a:pt x="180835" y="349204"/>
                  </a:moveTo>
                  <a:cubicBezTo>
                    <a:pt x="88181" y="349204"/>
                    <a:pt x="12780" y="273873"/>
                    <a:pt x="12780" y="181305"/>
                  </a:cubicBezTo>
                  <a:cubicBezTo>
                    <a:pt x="12780" y="88738"/>
                    <a:pt x="88181" y="13407"/>
                    <a:pt x="180835" y="13407"/>
                  </a:cubicBezTo>
                  <a:cubicBezTo>
                    <a:pt x="273489" y="13407"/>
                    <a:pt x="348891" y="88738"/>
                    <a:pt x="348891" y="181305"/>
                  </a:cubicBezTo>
                  <a:cubicBezTo>
                    <a:pt x="348891" y="273234"/>
                    <a:pt x="273489" y="349204"/>
                    <a:pt x="180835" y="349204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4">
              <a:extLst>
                <a:ext uri="{FF2B5EF4-FFF2-40B4-BE49-F238E27FC236}">
                  <a16:creationId xmlns:a16="http://schemas.microsoft.com/office/drawing/2014/main" id="{4EF58BBD-2D31-47A2-963D-3D463032AFBA}"/>
                </a:ext>
              </a:extLst>
            </p:cNvPr>
            <p:cNvSpPr/>
            <p:nvPr/>
          </p:nvSpPr>
          <p:spPr>
            <a:xfrm>
              <a:off x="538910" y="4380372"/>
              <a:ext cx="217740" cy="217534"/>
            </a:xfrm>
            <a:custGeom>
              <a:avLst/>
              <a:gdLst>
                <a:gd name="connsiteX0" fmla="*/ 211907 w 217740"/>
                <a:gd name="connsiteY0" fmla="*/ 91770 h 217534"/>
                <a:gd name="connsiteX1" fmla="*/ 55993 w 217740"/>
                <a:gd name="connsiteY1" fmla="*/ 91770 h 217534"/>
                <a:gd name="connsiteX2" fmla="*/ 72607 w 217740"/>
                <a:gd name="connsiteY2" fmla="*/ 86024 h 217534"/>
                <a:gd name="connsiteX3" fmla="*/ 73246 w 217740"/>
                <a:gd name="connsiteY3" fmla="*/ 86024 h 217534"/>
                <a:gd name="connsiteX4" fmla="*/ 126282 w 217740"/>
                <a:gd name="connsiteY4" fmla="*/ 68149 h 217534"/>
                <a:gd name="connsiteX5" fmla="*/ 127560 w 217740"/>
                <a:gd name="connsiteY5" fmla="*/ 67510 h 217534"/>
                <a:gd name="connsiteX6" fmla="*/ 179319 w 217740"/>
                <a:gd name="connsiteY6" fmla="*/ 49635 h 217534"/>
                <a:gd name="connsiteX7" fmla="*/ 181236 w 217740"/>
                <a:gd name="connsiteY7" fmla="*/ 48997 h 217534"/>
                <a:gd name="connsiteX8" fmla="*/ 197849 w 217740"/>
                <a:gd name="connsiteY8" fmla="*/ 43251 h 217534"/>
                <a:gd name="connsiteX9" fmla="*/ 201683 w 217740"/>
                <a:gd name="connsiteY9" fmla="*/ 34952 h 217534"/>
                <a:gd name="connsiteX10" fmla="*/ 191459 w 217740"/>
                <a:gd name="connsiteY10" fmla="*/ 4309 h 217534"/>
                <a:gd name="connsiteX11" fmla="*/ 188264 w 217740"/>
                <a:gd name="connsiteY11" fmla="*/ 479 h 217534"/>
                <a:gd name="connsiteX12" fmla="*/ 183153 w 217740"/>
                <a:gd name="connsiteY12" fmla="*/ 479 h 217534"/>
                <a:gd name="connsiteX13" fmla="*/ 4234 w 217740"/>
                <a:gd name="connsiteY13" fmla="*/ 61765 h 217534"/>
                <a:gd name="connsiteX14" fmla="*/ 400 w 217740"/>
                <a:gd name="connsiteY14" fmla="*/ 70064 h 217534"/>
                <a:gd name="connsiteX15" fmla="*/ 10624 w 217740"/>
                <a:gd name="connsiteY15" fmla="*/ 99430 h 217534"/>
                <a:gd name="connsiteX16" fmla="*/ 10624 w 217740"/>
                <a:gd name="connsiteY16" fmla="*/ 211150 h 217534"/>
                <a:gd name="connsiteX17" fmla="*/ 17014 w 217740"/>
                <a:gd name="connsiteY17" fmla="*/ 217534 h 217534"/>
                <a:gd name="connsiteX18" fmla="*/ 211268 w 217740"/>
                <a:gd name="connsiteY18" fmla="*/ 217534 h 217534"/>
                <a:gd name="connsiteX19" fmla="*/ 217658 w 217740"/>
                <a:gd name="connsiteY19" fmla="*/ 211150 h 217534"/>
                <a:gd name="connsiteX20" fmla="*/ 217658 w 217740"/>
                <a:gd name="connsiteY20" fmla="*/ 98154 h 217534"/>
                <a:gd name="connsiteX21" fmla="*/ 211907 w 217740"/>
                <a:gd name="connsiteY21" fmla="*/ 91770 h 217534"/>
                <a:gd name="connsiteX22" fmla="*/ 205517 w 217740"/>
                <a:gd name="connsiteY22" fmla="*/ 124328 h 217534"/>
                <a:gd name="connsiteX23" fmla="*/ 190181 w 217740"/>
                <a:gd name="connsiteY23" fmla="*/ 124328 h 217534"/>
                <a:gd name="connsiteX24" fmla="*/ 170373 w 217740"/>
                <a:gd name="connsiteY24" fmla="*/ 104538 h 217534"/>
                <a:gd name="connsiteX25" fmla="*/ 204878 w 217740"/>
                <a:gd name="connsiteY25" fmla="*/ 104538 h 217534"/>
                <a:gd name="connsiteX26" fmla="*/ 205517 w 217740"/>
                <a:gd name="connsiteY26" fmla="*/ 124328 h 217534"/>
                <a:gd name="connsiteX27" fmla="*/ 205517 w 217740"/>
                <a:gd name="connsiteY27" fmla="*/ 124328 h 217534"/>
                <a:gd name="connsiteX28" fmla="*/ 133950 w 217740"/>
                <a:gd name="connsiteY28" fmla="*/ 124328 h 217534"/>
                <a:gd name="connsiteX29" fmla="*/ 114141 w 217740"/>
                <a:gd name="connsiteY29" fmla="*/ 104538 h 217534"/>
                <a:gd name="connsiteX30" fmla="*/ 152481 w 217740"/>
                <a:gd name="connsiteY30" fmla="*/ 104538 h 217534"/>
                <a:gd name="connsiteX31" fmla="*/ 172290 w 217740"/>
                <a:gd name="connsiteY31" fmla="*/ 124328 h 217534"/>
                <a:gd name="connsiteX32" fmla="*/ 133950 w 217740"/>
                <a:gd name="connsiteY32" fmla="*/ 124328 h 217534"/>
                <a:gd name="connsiteX33" fmla="*/ 77080 w 217740"/>
                <a:gd name="connsiteY33" fmla="*/ 124328 h 217534"/>
                <a:gd name="connsiteX34" fmla="*/ 57271 w 217740"/>
                <a:gd name="connsiteY34" fmla="*/ 104538 h 217534"/>
                <a:gd name="connsiteX35" fmla="*/ 95610 w 217740"/>
                <a:gd name="connsiteY35" fmla="*/ 104538 h 217534"/>
                <a:gd name="connsiteX36" fmla="*/ 115419 w 217740"/>
                <a:gd name="connsiteY36" fmla="*/ 124328 h 217534"/>
                <a:gd name="connsiteX37" fmla="*/ 77080 w 217740"/>
                <a:gd name="connsiteY37" fmla="*/ 124328 h 217534"/>
                <a:gd name="connsiteX38" fmla="*/ 24043 w 217740"/>
                <a:gd name="connsiteY38" fmla="*/ 104538 h 217534"/>
                <a:gd name="connsiteX39" fmla="*/ 39379 w 217740"/>
                <a:gd name="connsiteY39" fmla="*/ 104538 h 217534"/>
                <a:gd name="connsiteX40" fmla="*/ 59188 w 217740"/>
                <a:gd name="connsiteY40" fmla="*/ 124328 h 217534"/>
                <a:gd name="connsiteX41" fmla="*/ 24682 w 217740"/>
                <a:gd name="connsiteY41" fmla="*/ 124328 h 217534"/>
                <a:gd name="connsiteX42" fmla="*/ 24043 w 217740"/>
                <a:gd name="connsiteY42" fmla="*/ 104538 h 217534"/>
                <a:gd name="connsiteX43" fmla="*/ 24043 w 217740"/>
                <a:gd name="connsiteY43" fmla="*/ 104538 h 217534"/>
                <a:gd name="connsiteX44" fmla="*/ 83470 w 217740"/>
                <a:gd name="connsiteY44" fmla="*/ 48359 h 217534"/>
                <a:gd name="connsiteX45" fmla="*/ 108390 w 217740"/>
                <a:gd name="connsiteY45" fmla="*/ 60488 h 217534"/>
                <a:gd name="connsiteX46" fmla="*/ 71968 w 217740"/>
                <a:gd name="connsiteY46" fmla="*/ 73256 h 217534"/>
                <a:gd name="connsiteX47" fmla="*/ 47047 w 217740"/>
                <a:gd name="connsiteY47" fmla="*/ 61127 h 217534"/>
                <a:gd name="connsiteX48" fmla="*/ 83470 w 217740"/>
                <a:gd name="connsiteY48" fmla="*/ 48359 h 217534"/>
                <a:gd name="connsiteX49" fmla="*/ 137145 w 217740"/>
                <a:gd name="connsiteY49" fmla="*/ 30483 h 217534"/>
                <a:gd name="connsiteX50" fmla="*/ 162066 w 217740"/>
                <a:gd name="connsiteY50" fmla="*/ 42613 h 217534"/>
                <a:gd name="connsiteX51" fmla="*/ 125643 w 217740"/>
                <a:gd name="connsiteY51" fmla="*/ 55381 h 217534"/>
                <a:gd name="connsiteX52" fmla="*/ 100722 w 217740"/>
                <a:gd name="connsiteY52" fmla="*/ 43251 h 217534"/>
                <a:gd name="connsiteX53" fmla="*/ 137145 w 217740"/>
                <a:gd name="connsiteY53" fmla="*/ 30483 h 217534"/>
                <a:gd name="connsiteX54" fmla="*/ 188264 w 217740"/>
                <a:gd name="connsiteY54" fmla="*/ 33037 h 217534"/>
                <a:gd name="connsiteX55" fmla="*/ 178680 w 217740"/>
                <a:gd name="connsiteY55" fmla="*/ 36229 h 217534"/>
                <a:gd name="connsiteX56" fmla="*/ 153759 w 217740"/>
                <a:gd name="connsiteY56" fmla="*/ 24099 h 217534"/>
                <a:gd name="connsiteX57" fmla="*/ 181875 w 217740"/>
                <a:gd name="connsiteY57" fmla="*/ 14524 h 217534"/>
                <a:gd name="connsiteX58" fmla="*/ 188264 w 217740"/>
                <a:gd name="connsiteY58" fmla="*/ 33037 h 217534"/>
                <a:gd name="connsiteX59" fmla="*/ 29794 w 217740"/>
                <a:gd name="connsiteY59" fmla="*/ 66872 h 217534"/>
                <a:gd name="connsiteX60" fmla="*/ 54715 w 217740"/>
                <a:gd name="connsiteY60" fmla="*/ 79002 h 217534"/>
                <a:gd name="connsiteX61" fmla="*/ 22126 w 217740"/>
                <a:gd name="connsiteY61" fmla="*/ 90493 h 217534"/>
                <a:gd name="connsiteX62" fmla="*/ 15736 w 217740"/>
                <a:gd name="connsiteY62" fmla="*/ 71979 h 217534"/>
                <a:gd name="connsiteX63" fmla="*/ 29794 w 217740"/>
                <a:gd name="connsiteY63" fmla="*/ 66872 h 217534"/>
                <a:gd name="connsiteX64" fmla="*/ 24043 w 217740"/>
                <a:gd name="connsiteY64" fmla="*/ 205405 h 217534"/>
                <a:gd name="connsiteX65" fmla="*/ 24043 w 217740"/>
                <a:gd name="connsiteY65" fmla="*/ 137096 h 217534"/>
                <a:gd name="connsiteX66" fmla="*/ 205517 w 217740"/>
                <a:gd name="connsiteY66" fmla="*/ 137096 h 217534"/>
                <a:gd name="connsiteX67" fmla="*/ 205517 w 217740"/>
                <a:gd name="connsiteY67" fmla="*/ 205405 h 217534"/>
                <a:gd name="connsiteX68" fmla="*/ 24043 w 217740"/>
                <a:gd name="connsiteY68" fmla="*/ 205405 h 21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17740" h="217534">
                  <a:moveTo>
                    <a:pt x="211907" y="91770"/>
                  </a:moveTo>
                  <a:lnTo>
                    <a:pt x="55993" y="91770"/>
                  </a:lnTo>
                  <a:lnTo>
                    <a:pt x="72607" y="86024"/>
                  </a:lnTo>
                  <a:lnTo>
                    <a:pt x="73246" y="86024"/>
                  </a:lnTo>
                  <a:lnTo>
                    <a:pt x="126282" y="68149"/>
                  </a:lnTo>
                  <a:cubicBezTo>
                    <a:pt x="126921" y="68149"/>
                    <a:pt x="126921" y="68149"/>
                    <a:pt x="127560" y="67510"/>
                  </a:cubicBezTo>
                  <a:lnTo>
                    <a:pt x="179319" y="49635"/>
                  </a:lnTo>
                  <a:cubicBezTo>
                    <a:pt x="179958" y="49635"/>
                    <a:pt x="180597" y="48997"/>
                    <a:pt x="181236" y="48997"/>
                  </a:cubicBezTo>
                  <a:lnTo>
                    <a:pt x="197849" y="43251"/>
                  </a:lnTo>
                  <a:cubicBezTo>
                    <a:pt x="201044" y="41975"/>
                    <a:pt x="202961" y="38783"/>
                    <a:pt x="201683" y="34952"/>
                  </a:cubicBezTo>
                  <a:lnTo>
                    <a:pt x="191459" y="4309"/>
                  </a:lnTo>
                  <a:cubicBezTo>
                    <a:pt x="190820" y="2394"/>
                    <a:pt x="189542" y="1117"/>
                    <a:pt x="188264" y="479"/>
                  </a:cubicBezTo>
                  <a:cubicBezTo>
                    <a:pt x="186986" y="-160"/>
                    <a:pt x="185070" y="-160"/>
                    <a:pt x="183153" y="479"/>
                  </a:cubicBezTo>
                  <a:lnTo>
                    <a:pt x="4234" y="61765"/>
                  </a:lnTo>
                  <a:cubicBezTo>
                    <a:pt x="1039" y="63042"/>
                    <a:pt x="-878" y="66234"/>
                    <a:pt x="400" y="70064"/>
                  </a:cubicBezTo>
                  <a:lnTo>
                    <a:pt x="10624" y="99430"/>
                  </a:lnTo>
                  <a:lnTo>
                    <a:pt x="10624" y="211150"/>
                  </a:lnTo>
                  <a:cubicBezTo>
                    <a:pt x="10624" y="214981"/>
                    <a:pt x="13180" y="217534"/>
                    <a:pt x="17014" y="217534"/>
                  </a:cubicBezTo>
                  <a:lnTo>
                    <a:pt x="211268" y="217534"/>
                  </a:lnTo>
                  <a:cubicBezTo>
                    <a:pt x="215102" y="217534"/>
                    <a:pt x="217658" y="214981"/>
                    <a:pt x="217658" y="211150"/>
                  </a:cubicBezTo>
                  <a:lnTo>
                    <a:pt x="217658" y="98154"/>
                  </a:lnTo>
                  <a:cubicBezTo>
                    <a:pt x="218297" y="94962"/>
                    <a:pt x="215102" y="91770"/>
                    <a:pt x="211907" y="91770"/>
                  </a:cubicBezTo>
                  <a:close/>
                  <a:moveTo>
                    <a:pt x="205517" y="124328"/>
                  </a:moveTo>
                  <a:lnTo>
                    <a:pt x="190181" y="124328"/>
                  </a:lnTo>
                  <a:lnTo>
                    <a:pt x="170373" y="104538"/>
                  </a:lnTo>
                  <a:lnTo>
                    <a:pt x="204878" y="104538"/>
                  </a:lnTo>
                  <a:lnTo>
                    <a:pt x="205517" y="124328"/>
                  </a:lnTo>
                  <a:lnTo>
                    <a:pt x="205517" y="124328"/>
                  </a:lnTo>
                  <a:close/>
                  <a:moveTo>
                    <a:pt x="133950" y="124328"/>
                  </a:moveTo>
                  <a:lnTo>
                    <a:pt x="114141" y="104538"/>
                  </a:lnTo>
                  <a:lnTo>
                    <a:pt x="152481" y="104538"/>
                  </a:lnTo>
                  <a:lnTo>
                    <a:pt x="172290" y="124328"/>
                  </a:lnTo>
                  <a:lnTo>
                    <a:pt x="133950" y="124328"/>
                  </a:lnTo>
                  <a:close/>
                  <a:moveTo>
                    <a:pt x="77080" y="124328"/>
                  </a:moveTo>
                  <a:lnTo>
                    <a:pt x="57271" y="104538"/>
                  </a:lnTo>
                  <a:lnTo>
                    <a:pt x="95610" y="104538"/>
                  </a:lnTo>
                  <a:lnTo>
                    <a:pt x="115419" y="124328"/>
                  </a:lnTo>
                  <a:lnTo>
                    <a:pt x="77080" y="124328"/>
                  </a:lnTo>
                  <a:close/>
                  <a:moveTo>
                    <a:pt x="24043" y="104538"/>
                  </a:moveTo>
                  <a:lnTo>
                    <a:pt x="39379" y="104538"/>
                  </a:lnTo>
                  <a:lnTo>
                    <a:pt x="59188" y="124328"/>
                  </a:lnTo>
                  <a:lnTo>
                    <a:pt x="24682" y="124328"/>
                  </a:lnTo>
                  <a:lnTo>
                    <a:pt x="24043" y="104538"/>
                  </a:lnTo>
                  <a:lnTo>
                    <a:pt x="24043" y="104538"/>
                  </a:lnTo>
                  <a:close/>
                  <a:moveTo>
                    <a:pt x="83470" y="48359"/>
                  </a:moveTo>
                  <a:lnTo>
                    <a:pt x="108390" y="60488"/>
                  </a:lnTo>
                  <a:lnTo>
                    <a:pt x="71968" y="73256"/>
                  </a:lnTo>
                  <a:lnTo>
                    <a:pt x="47047" y="61127"/>
                  </a:lnTo>
                  <a:lnTo>
                    <a:pt x="83470" y="48359"/>
                  </a:lnTo>
                  <a:close/>
                  <a:moveTo>
                    <a:pt x="137145" y="30483"/>
                  </a:moveTo>
                  <a:lnTo>
                    <a:pt x="162066" y="42613"/>
                  </a:lnTo>
                  <a:lnTo>
                    <a:pt x="125643" y="55381"/>
                  </a:lnTo>
                  <a:lnTo>
                    <a:pt x="100722" y="43251"/>
                  </a:lnTo>
                  <a:lnTo>
                    <a:pt x="137145" y="30483"/>
                  </a:lnTo>
                  <a:close/>
                  <a:moveTo>
                    <a:pt x="188264" y="33037"/>
                  </a:moveTo>
                  <a:lnTo>
                    <a:pt x="178680" y="36229"/>
                  </a:lnTo>
                  <a:lnTo>
                    <a:pt x="153759" y="24099"/>
                  </a:lnTo>
                  <a:lnTo>
                    <a:pt x="181875" y="14524"/>
                  </a:lnTo>
                  <a:lnTo>
                    <a:pt x="188264" y="33037"/>
                  </a:lnTo>
                  <a:close/>
                  <a:moveTo>
                    <a:pt x="29794" y="66872"/>
                  </a:moveTo>
                  <a:lnTo>
                    <a:pt x="54715" y="79002"/>
                  </a:lnTo>
                  <a:lnTo>
                    <a:pt x="22126" y="90493"/>
                  </a:lnTo>
                  <a:lnTo>
                    <a:pt x="15736" y="71979"/>
                  </a:lnTo>
                  <a:lnTo>
                    <a:pt x="29794" y="66872"/>
                  </a:lnTo>
                  <a:close/>
                  <a:moveTo>
                    <a:pt x="24043" y="205405"/>
                  </a:moveTo>
                  <a:lnTo>
                    <a:pt x="24043" y="137096"/>
                  </a:lnTo>
                  <a:lnTo>
                    <a:pt x="205517" y="137096"/>
                  </a:lnTo>
                  <a:lnTo>
                    <a:pt x="205517" y="205405"/>
                  </a:lnTo>
                  <a:lnTo>
                    <a:pt x="24043" y="205405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A45D484-BCCF-4F61-BA78-3DA4CF6CE26E}"/>
              </a:ext>
            </a:extLst>
          </p:cNvPr>
          <p:cNvSpPr/>
          <p:nvPr/>
        </p:nvSpPr>
        <p:spPr>
          <a:xfrm>
            <a:off x="7570146" y="124665"/>
            <a:ext cx="4445583" cy="3304335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r>
              <a:rPr lang="en-US" b="1" spc="3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PRODUCE AN ADVENTURE MOVIE</a:t>
            </a:r>
            <a:endParaRPr lang="en-US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7969CB2-20C0-4237-9F13-23C4E056D4FE}"/>
              </a:ext>
            </a:extLst>
          </p:cNvPr>
          <p:cNvSpPr txBox="1">
            <a:spLocks/>
          </p:cNvSpPr>
          <p:nvPr/>
        </p:nvSpPr>
        <p:spPr>
          <a:xfrm>
            <a:off x="7821729" y="2481637"/>
            <a:ext cx="3959146" cy="7468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analysis indicates it is the most profitable genre and is averagely reviewed.</a:t>
            </a:r>
          </a:p>
        </p:txBody>
      </p:sp>
      <p:grpSp>
        <p:nvGrpSpPr>
          <p:cNvPr id="26" name="Graphic 4">
            <a:extLst>
              <a:ext uri="{FF2B5EF4-FFF2-40B4-BE49-F238E27FC236}">
                <a16:creationId xmlns:a16="http://schemas.microsoft.com/office/drawing/2014/main" id="{19C43FA4-045C-4B0A-B654-C03815FAD37C}"/>
              </a:ext>
            </a:extLst>
          </p:cNvPr>
          <p:cNvGrpSpPr/>
          <p:nvPr/>
        </p:nvGrpSpPr>
        <p:grpSpPr>
          <a:xfrm>
            <a:off x="9469723" y="608317"/>
            <a:ext cx="722376" cy="722376"/>
            <a:chOff x="3607758" y="1893013"/>
            <a:chExt cx="362309" cy="361971"/>
          </a:xfrm>
          <a:solidFill>
            <a:schemeClr val="accent6">
              <a:lumMod val="75000"/>
            </a:schemeClr>
          </a:solidFill>
        </p:grpSpPr>
        <p:sp>
          <p:nvSpPr>
            <p:cNvPr id="27" name="Graphic 4">
              <a:extLst>
                <a:ext uri="{FF2B5EF4-FFF2-40B4-BE49-F238E27FC236}">
                  <a16:creationId xmlns:a16="http://schemas.microsoft.com/office/drawing/2014/main" id="{68398951-9D43-49D3-9368-D16100FC7A4F}"/>
                </a:ext>
              </a:extLst>
            </p:cNvPr>
            <p:cNvSpPr/>
            <p:nvPr/>
          </p:nvSpPr>
          <p:spPr>
            <a:xfrm>
              <a:off x="3607758" y="1893013"/>
              <a:ext cx="362309" cy="361971"/>
            </a:xfrm>
            <a:custGeom>
              <a:avLst/>
              <a:gdLst>
                <a:gd name="connsiteX0" fmla="*/ 181474 w 362309"/>
                <a:gd name="connsiteY0" fmla="*/ 0 h 361971"/>
                <a:gd name="connsiteX1" fmla="*/ 0 w 362309"/>
                <a:gd name="connsiteY1" fmla="*/ 180667 h 361971"/>
                <a:gd name="connsiteX2" fmla="*/ 180836 w 362309"/>
                <a:gd name="connsiteY2" fmla="*/ 361972 h 361971"/>
                <a:gd name="connsiteX3" fmla="*/ 362310 w 362309"/>
                <a:gd name="connsiteY3" fmla="*/ 181305 h 361971"/>
                <a:gd name="connsiteX4" fmla="*/ 362310 w 362309"/>
                <a:gd name="connsiteY4" fmla="*/ 181305 h 361971"/>
                <a:gd name="connsiteX5" fmla="*/ 181474 w 362309"/>
                <a:gd name="connsiteY5" fmla="*/ 0 h 361971"/>
                <a:gd name="connsiteX6" fmla="*/ 181474 w 362309"/>
                <a:gd name="connsiteY6" fmla="*/ 0 h 361971"/>
                <a:gd name="connsiteX7" fmla="*/ 181474 w 362309"/>
                <a:gd name="connsiteY7" fmla="*/ 349204 h 361971"/>
                <a:gd name="connsiteX8" fmla="*/ 12780 w 362309"/>
                <a:gd name="connsiteY8" fmla="*/ 181305 h 361971"/>
                <a:gd name="connsiteX9" fmla="*/ 180836 w 362309"/>
                <a:gd name="connsiteY9" fmla="*/ 12768 h 361971"/>
                <a:gd name="connsiteX10" fmla="*/ 349530 w 362309"/>
                <a:gd name="connsiteY10" fmla="*/ 180667 h 361971"/>
                <a:gd name="connsiteX11" fmla="*/ 349530 w 362309"/>
                <a:gd name="connsiteY11" fmla="*/ 180667 h 361971"/>
                <a:gd name="connsiteX12" fmla="*/ 181474 w 362309"/>
                <a:gd name="connsiteY12" fmla="*/ 349204 h 36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2309" h="361971">
                  <a:moveTo>
                    <a:pt x="181474" y="0"/>
                  </a:moveTo>
                  <a:cubicBezTo>
                    <a:pt x="81152" y="0"/>
                    <a:pt x="0" y="81077"/>
                    <a:pt x="0" y="180667"/>
                  </a:cubicBezTo>
                  <a:cubicBezTo>
                    <a:pt x="0" y="280895"/>
                    <a:pt x="81152" y="361972"/>
                    <a:pt x="180836" y="361972"/>
                  </a:cubicBezTo>
                  <a:cubicBezTo>
                    <a:pt x="281157" y="361972"/>
                    <a:pt x="362310" y="280895"/>
                    <a:pt x="362310" y="181305"/>
                  </a:cubicBezTo>
                  <a:cubicBezTo>
                    <a:pt x="362310" y="181305"/>
                    <a:pt x="362310" y="181305"/>
                    <a:pt x="362310" y="181305"/>
                  </a:cubicBezTo>
                  <a:cubicBezTo>
                    <a:pt x="362310" y="81077"/>
                    <a:pt x="281796" y="0"/>
                    <a:pt x="181474" y="0"/>
                  </a:cubicBezTo>
                  <a:cubicBezTo>
                    <a:pt x="181474" y="0"/>
                    <a:pt x="181474" y="0"/>
                    <a:pt x="181474" y="0"/>
                  </a:cubicBezTo>
                  <a:close/>
                  <a:moveTo>
                    <a:pt x="181474" y="349204"/>
                  </a:moveTo>
                  <a:cubicBezTo>
                    <a:pt x="88181" y="349204"/>
                    <a:pt x="12780" y="273873"/>
                    <a:pt x="12780" y="181305"/>
                  </a:cubicBezTo>
                  <a:cubicBezTo>
                    <a:pt x="12780" y="88737"/>
                    <a:pt x="88181" y="12768"/>
                    <a:pt x="180836" y="12768"/>
                  </a:cubicBezTo>
                  <a:cubicBezTo>
                    <a:pt x="274128" y="12768"/>
                    <a:pt x="349530" y="88099"/>
                    <a:pt x="349530" y="180667"/>
                  </a:cubicBezTo>
                  <a:cubicBezTo>
                    <a:pt x="349530" y="180667"/>
                    <a:pt x="349530" y="180667"/>
                    <a:pt x="349530" y="180667"/>
                  </a:cubicBezTo>
                  <a:cubicBezTo>
                    <a:pt x="349530" y="273873"/>
                    <a:pt x="274128" y="349204"/>
                    <a:pt x="181474" y="349204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4">
              <a:extLst>
                <a:ext uri="{FF2B5EF4-FFF2-40B4-BE49-F238E27FC236}">
                  <a16:creationId xmlns:a16="http://schemas.microsoft.com/office/drawing/2014/main" id="{84293D3C-B7DF-426B-B143-F75546E44879}"/>
                </a:ext>
              </a:extLst>
            </p:cNvPr>
            <p:cNvSpPr/>
            <p:nvPr/>
          </p:nvSpPr>
          <p:spPr>
            <a:xfrm>
              <a:off x="3839041" y="1972780"/>
              <a:ext cx="43515" cy="43443"/>
            </a:xfrm>
            <a:custGeom>
              <a:avLst/>
              <a:gdLst>
                <a:gd name="connsiteX0" fmla="*/ 21758 w 43515"/>
                <a:gd name="connsiteY0" fmla="*/ 43443 h 43443"/>
                <a:gd name="connsiteX1" fmla="*/ 23036 w 43515"/>
                <a:gd name="connsiteY1" fmla="*/ 43443 h 43443"/>
                <a:gd name="connsiteX2" fmla="*/ 43484 w 43515"/>
                <a:gd name="connsiteY2" fmla="*/ 20461 h 43443"/>
                <a:gd name="connsiteX3" fmla="*/ 43484 w 43515"/>
                <a:gd name="connsiteY3" fmla="*/ 20461 h 43443"/>
                <a:gd name="connsiteX4" fmla="*/ 43484 w 43515"/>
                <a:gd name="connsiteY4" fmla="*/ 20461 h 43443"/>
                <a:gd name="connsiteX5" fmla="*/ 20480 w 43515"/>
                <a:gd name="connsiteY5" fmla="*/ 32 h 43443"/>
                <a:gd name="connsiteX6" fmla="*/ 32 w 43515"/>
                <a:gd name="connsiteY6" fmla="*/ 23015 h 43443"/>
                <a:gd name="connsiteX7" fmla="*/ 21758 w 43515"/>
                <a:gd name="connsiteY7" fmla="*/ 43443 h 43443"/>
                <a:gd name="connsiteX8" fmla="*/ 21758 w 43515"/>
                <a:gd name="connsiteY8" fmla="*/ 43443 h 43443"/>
                <a:gd name="connsiteX9" fmla="*/ 21119 w 43515"/>
                <a:gd name="connsiteY9" fmla="*/ 12800 h 43443"/>
                <a:gd name="connsiteX10" fmla="*/ 21119 w 43515"/>
                <a:gd name="connsiteY10" fmla="*/ 12800 h 43443"/>
                <a:gd name="connsiteX11" fmla="*/ 30704 w 43515"/>
                <a:gd name="connsiteY11" fmla="*/ 21738 h 43443"/>
                <a:gd name="connsiteX12" fmla="*/ 21758 w 43515"/>
                <a:gd name="connsiteY12" fmla="*/ 30675 h 43443"/>
                <a:gd name="connsiteX13" fmla="*/ 15368 w 43515"/>
                <a:gd name="connsiteY13" fmla="*/ 28122 h 43443"/>
                <a:gd name="connsiteX14" fmla="*/ 12173 w 43515"/>
                <a:gd name="connsiteY14" fmla="*/ 21738 h 43443"/>
                <a:gd name="connsiteX15" fmla="*/ 21119 w 43515"/>
                <a:gd name="connsiteY15" fmla="*/ 12800 h 43443"/>
                <a:gd name="connsiteX16" fmla="*/ 21119 w 43515"/>
                <a:gd name="connsiteY16" fmla="*/ 12800 h 43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515" h="43443">
                  <a:moveTo>
                    <a:pt x="21758" y="43443"/>
                  </a:moveTo>
                  <a:lnTo>
                    <a:pt x="23036" y="43443"/>
                  </a:lnTo>
                  <a:cubicBezTo>
                    <a:pt x="35177" y="42805"/>
                    <a:pt x="44123" y="32591"/>
                    <a:pt x="43484" y="20461"/>
                  </a:cubicBezTo>
                  <a:cubicBezTo>
                    <a:pt x="43484" y="20461"/>
                    <a:pt x="43484" y="20461"/>
                    <a:pt x="43484" y="20461"/>
                  </a:cubicBezTo>
                  <a:lnTo>
                    <a:pt x="43484" y="20461"/>
                  </a:lnTo>
                  <a:cubicBezTo>
                    <a:pt x="42845" y="8331"/>
                    <a:pt x="32621" y="-606"/>
                    <a:pt x="20480" y="32"/>
                  </a:cubicBezTo>
                  <a:cubicBezTo>
                    <a:pt x="8339" y="671"/>
                    <a:pt x="-607" y="10885"/>
                    <a:pt x="32" y="23015"/>
                  </a:cubicBezTo>
                  <a:cubicBezTo>
                    <a:pt x="671" y="35144"/>
                    <a:pt x="10256" y="43443"/>
                    <a:pt x="21758" y="43443"/>
                  </a:cubicBezTo>
                  <a:lnTo>
                    <a:pt x="21758" y="43443"/>
                  </a:lnTo>
                  <a:close/>
                  <a:moveTo>
                    <a:pt x="21119" y="12800"/>
                  </a:moveTo>
                  <a:lnTo>
                    <a:pt x="21119" y="12800"/>
                  </a:lnTo>
                  <a:cubicBezTo>
                    <a:pt x="26870" y="12800"/>
                    <a:pt x="30704" y="16631"/>
                    <a:pt x="30704" y="21738"/>
                  </a:cubicBezTo>
                  <a:cubicBezTo>
                    <a:pt x="30704" y="26845"/>
                    <a:pt x="26870" y="30675"/>
                    <a:pt x="21758" y="30675"/>
                  </a:cubicBezTo>
                  <a:cubicBezTo>
                    <a:pt x="19202" y="30675"/>
                    <a:pt x="17285" y="30037"/>
                    <a:pt x="15368" y="28122"/>
                  </a:cubicBezTo>
                  <a:cubicBezTo>
                    <a:pt x="13451" y="26207"/>
                    <a:pt x="12173" y="24291"/>
                    <a:pt x="12173" y="21738"/>
                  </a:cubicBezTo>
                  <a:cubicBezTo>
                    <a:pt x="12173" y="17269"/>
                    <a:pt x="16007" y="13439"/>
                    <a:pt x="21119" y="12800"/>
                  </a:cubicBezTo>
                  <a:lnTo>
                    <a:pt x="21119" y="12800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4">
              <a:extLst>
                <a:ext uri="{FF2B5EF4-FFF2-40B4-BE49-F238E27FC236}">
                  <a16:creationId xmlns:a16="http://schemas.microsoft.com/office/drawing/2014/main" id="{74F2D0AA-3968-4FFB-A726-C9585FBE1288}"/>
                </a:ext>
              </a:extLst>
            </p:cNvPr>
            <p:cNvSpPr/>
            <p:nvPr/>
          </p:nvSpPr>
          <p:spPr>
            <a:xfrm>
              <a:off x="3704885" y="2020254"/>
              <a:ext cx="194375" cy="105136"/>
            </a:xfrm>
            <a:custGeom>
              <a:avLst/>
              <a:gdLst>
                <a:gd name="connsiteX0" fmla="*/ 188503 w 194375"/>
                <a:gd name="connsiteY0" fmla="*/ 40658 h 105136"/>
                <a:gd name="connsiteX1" fmla="*/ 164221 w 194375"/>
                <a:gd name="connsiteY1" fmla="*/ 45765 h 105136"/>
                <a:gd name="connsiteX2" fmla="*/ 138023 w 194375"/>
                <a:gd name="connsiteY2" fmla="*/ 2992 h 105136"/>
                <a:gd name="connsiteX3" fmla="*/ 129077 w 194375"/>
                <a:gd name="connsiteY3" fmla="*/ 1077 h 105136"/>
                <a:gd name="connsiteX4" fmla="*/ 127160 w 194375"/>
                <a:gd name="connsiteY4" fmla="*/ 2354 h 105136"/>
                <a:gd name="connsiteX5" fmla="*/ 58788 w 194375"/>
                <a:gd name="connsiteY5" fmla="*/ 93007 h 105136"/>
                <a:gd name="connsiteX6" fmla="*/ 7029 w 194375"/>
                <a:gd name="connsiteY6" fmla="*/ 89815 h 105136"/>
                <a:gd name="connsiteX7" fmla="*/ 0 w 194375"/>
                <a:gd name="connsiteY7" fmla="*/ 95560 h 105136"/>
                <a:gd name="connsiteX8" fmla="*/ 0 w 194375"/>
                <a:gd name="connsiteY8" fmla="*/ 95560 h 105136"/>
                <a:gd name="connsiteX9" fmla="*/ 5751 w 194375"/>
                <a:gd name="connsiteY9" fmla="*/ 101944 h 105136"/>
                <a:gd name="connsiteX10" fmla="*/ 60704 w 194375"/>
                <a:gd name="connsiteY10" fmla="*/ 105136 h 105136"/>
                <a:gd name="connsiteX11" fmla="*/ 61344 w 194375"/>
                <a:gd name="connsiteY11" fmla="*/ 105136 h 105136"/>
                <a:gd name="connsiteX12" fmla="*/ 66456 w 194375"/>
                <a:gd name="connsiteY12" fmla="*/ 102583 h 105136"/>
                <a:gd name="connsiteX13" fmla="*/ 130355 w 194375"/>
                <a:gd name="connsiteY13" fmla="*/ 17037 h 105136"/>
                <a:gd name="connsiteX14" fmla="*/ 153998 w 194375"/>
                <a:gd name="connsiteY14" fmla="*/ 55341 h 105136"/>
                <a:gd name="connsiteX15" fmla="*/ 160388 w 194375"/>
                <a:gd name="connsiteY15" fmla="*/ 58533 h 105136"/>
                <a:gd name="connsiteX16" fmla="*/ 189142 w 194375"/>
                <a:gd name="connsiteY16" fmla="*/ 52788 h 105136"/>
                <a:gd name="connsiteX17" fmla="*/ 194254 w 194375"/>
                <a:gd name="connsiteY17" fmla="*/ 45127 h 105136"/>
                <a:gd name="connsiteX18" fmla="*/ 186586 w 194375"/>
                <a:gd name="connsiteY18" fmla="*/ 40020 h 105136"/>
                <a:gd name="connsiteX19" fmla="*/ 188503 w 194375"/>
                <a:gd name="connsiteY19" fmla="*/ 40658 h 105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375" h="105136">
                  <a:moveTo>
                    <a:pt x="188503" y="40658"/>
                  </a:moveTo>
                  <a:lnTo>
                    <a:pt x="164221" y="45765"/>
                  </a:lnTo>
                  <a:lnTo>
                    <a:pt x="138023" y="2992"/>
                  </a:lnTo>
                  <a:cubicBezTo>
                    <a:pt x="136106" y="-200"/>
                    <a:pt x="132272" y="-838"/>
                    <a:pt x="129077" y="1077"/>
                  </a:cubicBezTo>
                  <a:cubicBezTo>
                    <a:pt x="128438" y="1716"/>
                    <a:pt x="127799" y="1716"/>
                    <a:pt x="127160" y="2354"/>
                  </a:cubicBezTo>
                  <a:lnTo>
                    <a:pt x="58788" y="93007"/>
                  </a:lnTo>
                  <a:lnTo>
                    <a:pt x="7029" y="89815"/>
                  </a:lnTo>
                  <a:cubicBezTo>
                    <a:pt x="3195" y="89815"/>
                    <a:pt x="639" y="92368"/>
                    <a:pt x="0" y="95560"/>
                  </a:cubicBezTo>
                  <a:cubicBezTo>
                    <a:pt x="0" y="95560"/>
                    <a:pt x="0" y="95560"/>
                    <a:pt x="0" y="95560"/>
                  </a:cubicBezTo>
                  <a:cubicBezTo>
                    <a:pt x="0" y="98752"/>
                    <a:pt x="2556" y="101944"/>
                    <a:pt x="5751" y="101944"/>
                  </a:cubicBezTo>
                  <a:lnTo>
                    <a:pt x="60704" y="105136"/>
                  </a:lnTo>
                  <a:lnTo>
                    <a:pt x="61344" y="105136"/>
                  </a:lnTo>
                  <a:cubicBezTo>
                    <a:pt x="63261" y="105136"/>
                    <a:pt x="65177" y="104498"/>
                    <a:pt x="66456" y="102583"/>
                  </a:cubicBezTo>
                  <a:lnTo>
                    <a:pt x="130355" y="17037"/>
                  </a:lnTo>
                  <a:lnTo>
                    <a:pt x="153998" y="55341"/>
                  </a:lnTo>
                  <a:cubicBezTo>
                    <a:pt x="155275" y="57256"/>
                    <a:pt x="157832" y="58533"/>
                    <a:pt x="160388" y="58533"/>
                  </a:cubicBezTo>
                  <a:lnTo>
                    <a:pt x="189142" y="52788"/>
                  </a:lnTo>
                  <a:cubicBezTo>
                    <a:pt x="192976" y="52149"/>
                    <a:pt x="194893" y="48957"/>
                    <a:pt x="194254" y="45127"/>
                  </a:cubicBezTo>
                  <a:cubicBezTo>
                    <a:pt x="193615" y="41296"/>
                    <a:pt x="190420" y="39381"/>
                    <a:pt x="186586" y="40020"/>
                  </a:cubicBezTo>
                  <a:lnTo>
                    <a:pt x="188503" y="40658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4">
              <a:extLst>
                <a:ext uri="{FF2B5EF4-FFF2-40B4-BE49-F238E27FC236}">
                  <a16:creationId xmlns:a16="http://schemas.microsoft.com/office/drawing/2014/main" id="{93334D4D-F5B0-4C53-8966-9526CBB44204}"/>
                </a:ext>
              </a:extLst>
            </p:cNvPr>
            <p:cNvSpPr/>
            <p:nvPr/>
          </p:nvSpPr>
          <p:spPr>
            <a:xfrm>
              <a:off x="3800897" y="2086611"/>
              <a:ext cx="40732" cy="101342"/>
            </a:xfrm>
            <a:custGeom>
              <a:avLst/>
              <a:gdLst>
                <a:gd name="connsiteX0" fmla="*/ 11338 w 40732"/>
                <a:gd name="connsiteY0" fmla="*/ 2390 h 101342"/>
                <a:gd name="connsiteX1" fmla="*/ 2393 w 40732"/>
                <a:gd name="connsiteY1" fmla="*/ 1114 h 101342"/>
                <a:gd name="connsiteX2" fmla="*/ 1115 w 40732"/>
                <a:gd name="connsiteY2" fmla="*/ 10051 h 101342"/>
                <a:gd name="connsiteX3" fmla="*/ 1753 w 40732"/>
                <a:gd name="connsiteY3" fmla="*/ 11328 h 101342"/>
                <a:gd name="connsiteX4" fmla="*/ 27952 w 40732"/>
                <a:gd name="connsiteY4" fmla="*/ 40056 h 101342"/>
                <a:gd name="connsiteX5" fmla="*/ 24118 w 40732"/>
                <a:gd name="connsiteY5" fmla="*/ 94320 h 101342"/>
                <a:gd name="connsiteX6" fmla="*/ 29869 w 40732"/>
                <a:gd name="connsiteY6" fmla="*/ 101342 h 101342"/>
                <a:gd name="connsiteX7" fmla="*/ 30508 w 40732"/>
                <a:gd name="connsiteY7" fmla="*/ 101342 h 101342"/>
                <a:gd name="connsiteX8" fmla="*/ 36898 w 40732"/>
                <a:gd name="connsiteY8" fmla="*/ 95597 h 101342"/>
                <a:gd name="connsiteX9" fmla="*/ 40732 w 40732"/>
                <a:gd name="connsiteY9" fmla="*/ 38141 h 101342"/>
                <a:gd name="connsiteX10" fmla="*/ 38815 w 40732"/>
                <a:gd name="connsiteY10" fmla="*/ 33672 h 101342"/>
                <a:gd name="connsiteX11" fmla="*/ 11338 w 40732"/>
                <a:gd name="connsiteY11" fmla="*/ 2390 h 10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732" h="101342">
                  <a:moveTo>
                    <a:pt x="11338" y="2390"/>
                  </a:moveTo>
                  <a:cubicBezTo>
                    <a:pt x="9421" y="-163"/>
                    <a:pt x="4948" y="-802"/>
                    <a:pt x="2393" y="1114"/>
                  </a:cubicBezTo>
                  <a:cubicBezTo>
                    <a:pt x="-163" y="3029"/>
                    <a:pt x="-802" y="7497"/>
                    <a:pt x="1115" y="10051"/>
                  </a:cubicBezTo>
                  <a:cubicBezTo>
                    <a:pt x="1115" y="10689"/>
                    <a:pt x="1753" y="10689"/>
                    <a:pt x="1753" y="11328"/>
                  </a:cubicBezTo>
                  <a:lnTo>
                    <a:pt x="27952" y="40056"/>
                  </a:lnTo>
                  <a:lnTo>
                    <a:pt x="24118" y="94320"/>
                  </a:lnTo>
                  <a:cubicBezTo>
                    <a:pt x="24118" y="97512"/>
                    <a:pt x="26674" y="100704"/>
                    <a:pt x="29869" y="101342"/>
                  </a:cubicBezTo>
                  <a:lnTo>
                    <a:pt x="30508" y="101342"/>
                  </a:lnTo>
                  <a:cubicBezTo>
                    <a:pt x="33703" y="101342"/>
                    <a:pt x="36898" y="98789"/>
                    <a:pt x="36898" y="95597"/>
                  </a:cubicBezTo>
                  <a:lnTo>
                    <a:pt x="40732" y="38141"/>
                  </a:lnTo>
                  <a:cubicBezTo>
                    <a:pt x="40732" y="36225"/>
                    <a:pt x="40093" y="34949"/>
                    <a:pt x="38815" y="33672"/>
                  </a:cubicBezTo>
                  <a:lnTo>
                    <a:pt x="11338" y="2390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4">
              <a:extLst>
                <a:ext uri="{FF2B5EF4-FFF2-40B4-BE49-F238E27FC236}">
                  <a16:creationId xmlns:a16="http://schemas.microsoft.com/office/drawing/2014/main" id="{F1DE5840-8F09-4F65-B2F7-A0DC9F7C6CF7}"/>
                </a:ext>
              </a:extLst>
            </p:cNvPr>
            <p:cNvSpPr/>
            <p:nvPr/>
          </p:nvSpPr>
          <p:spPr>
            <a:xfrm>
              <a:off x="3748214" y="1988353"/>
              <a:ext cx="80436" cy="35970"/>
            </a:xfrm>
            <a:custGeom>
              <a:avLst/>
              <a:gdLst>
                <a:gd name="connsiteX0" fmla="*/ 9068 w 80436"/>
                <a:gd name="connsiteY0" fmla="*/ 24040 h 35970"/>
                <a:gd name="connsiteX1" fmla="*/ 35906 w 80436"/>
                <a:gd name="connsiteY1" fmla="*/ 13826 h 35970"/>
                <a:gd name="connsiteX2" fmla="*/ 70412 w 80436"/>
                <a:gd name="connsiteY2" fmla="*/ 34893 h 35970"/>
                <a:gd name="connsiteX3" fmla="*/ 79358 w 80436"/>
                <a:gd name="connsiteY3" fmla="*/ 32978 h 35970"/>
                <a:gd name="connsiteX4" fmla="*/ 79358 w 80436"/>
                <a:gd name="connsiteY4" fmla="*/ 32978 h 35970"/>
                <a:gd name="connsiteX5" fmla="*/ 77441 w 80436"/>
                <a:gd name="connsiteY5" fmla="*/ 24040 h 35970"/>
                <a:gd name="connsiteX6" fmla="*/ 77441 w 80436"/>
                <a:gd name="connsiteY6" fmla="*/ 24040 h 35970"/>
                <a:gd name="connsiteX7" fmla="*/ 40379 w 80436"/>
                <a:gd name="connsiteY7" fmla="*/ 1058 h 35970"/>
                <a:gd name="connsiteX8" fmla="*/ 34628 w 80436"/>
                <a:gd name="connsiteY8" fmla="*/ 419 h 35970"/>
                <a:gd name="connsiteX9" fmla="*/ 4595 w 80436"/>
                <a:gd name="connsiteY9" fmla="*/ 11911 h 35970"/>
                <a:gd name="connsiteX10" fmla="*/ 122 w 80436"/>
                <a:gd name="connsiteY10" fmla="*/ 19571 h 35970"/>
                <a:gd name="connsiteX11" fmla="*/ 7790 w 80436"/>
                <a:gd name="connsiteY11" fmla="*/ 24040 h 35970"/>
                <a:gd name="connsiteX12" fmla="*/ 9068 w 80436"/>
                <a:gd name="connsiteY12" fmla="*/ 24040 h 35970"/>
                <a:gd name="connsiteX13" fmla="*/ 9068 w 80436"/>
                <a:gd name="connsiteY13" fmla="*/ 24040 h 3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436" h="35970">
                  <a:moveTo>
                    <a:pt x="9068" y="24040"/>
                  </a:moveTo>
                  <a:lnTo>
                    <a:pt x="35906" y="13826"/>
                  </a:lnTo>
                  <a:lnTo>
                    <a:pt x="70412" y="34893"/>
                  </a:lnTo>
                  <a:cubicBezTo>
                    <a:pt x="73607" y="36808"/>
                    <a:pt x="77441" y="36170"/>
                    <a:pt x="79358" y="32978"/>
                  </a:cubicBezTo>
                  <a:cubicBezTo>
                    <a:pt x="79358" y="32978"/>
                    <a:pt x="79358" y="32978"/>
                    <a:pt x="79358" y="32978"/>
                  </a:cubicBezTo>
                  <a:cubicBezTo>
                    <a:pt x="81275" y="29786"/>
                    <a:pt x="80636" y="25955"/>
                    <a:pt x="77441" y="24040"/>
                  </a:cubicBezTo>
                  <a:cubicBezTo>
                    <a:pt x="77441" y="24040"/>
                    <a:pt x="77441" y="24040"/>
                    <a:pt x="77441" y="24040"/>
                  </a:cubicBezTo>
                  <a:lnTo>
                    <a:pt x="40379" y="1058"/>
                  </a:lnTo>
                  <a:cubicBezTo>
                    <a:pt x="38462" y="-219"/>
                    <a:pt x="36545" y="-219"/>
                    <a:pt x="34628" y="419"/>
                  </a:cubicBezTo>
                  <a:lnTo>
                    <a:pt x="4595" y="11911"/>
                  </a:lnTo>
                  <a:cubicBezTo>
                    <a:pt x="1400" y="13187"/>
                    <a:pt x="-516" y="16379"/>
                    <a:pt x="122" y="19571"/>
                  </a:cubicBezTo>
                  <a:cubicBezTo>
                    <a:pt x="762" y="22763"/>
                    <a:pt x="4595" y="24679"/>
                    <a:pt x="7790" y="24040"/>
                  </a:cubicBezTo>
                  <a:cubicBezTo>
                    <a:pt x="8430" y="24040"/>
                    <a:pt x="9068" y="24040"/>
                    <a:pt x="9068" y="24040"/>
                  </a:cubicBezTo>
                  <a:lnTo>
                    <a:pt x="9068" y="24040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4">
              <a:extLst>
                <a:ext uri="{FF2B5EF4-FFF2-40B4-BE49-F238E27FC236}">
                  <a16:creationId xmlns:a16="http://schemas.microsoft.com/office/drawing/2014/main" id="{A9A10231-1C7F-4682-91C6-CF917F332D48}"/>
                </a:ext>
              </a:extLst>
            </p:cNvPr>
            <p:cNvSpPr/>
            <p:nvPr/>
          </p:nvSpPr>
          <p:spPr>
            <a:xfrm>
              <a:off x="3664279" y="2005022"/>
              <a:ext cx="84696" cy="86532"/>
            </a:xfrm>
            <a:custGeom>
              <a:avLst/>
              <a:gdLst>
                <a:gd name="connsiteX0" fmla="*/ 46996 w 84696"/>
                <a:gd name="connsiteY0" fmla="*/ 86533 h 86532"/>
                <a:gd name="connsiteX1" fmla="*/ 46996 w 84696"/>
                <a:gd name="connsiteY1" fmla="*/ 86533 h 86532"/>
                <a:gd name="connsiteX2" fmla="*/ 51469 w 84696"/>
                <a:gd name="connsiteY2" fmla="*/ 85256 h 86532"/>
                <a:gd name="connsiteX3" fmla="*/ 82779 w 84696"/>
                <a:gd name="connsiteY3" fmla="*/ 57805 h 86532"/>
                <a:gd name="connsiteX4" fmla="*/ 84696 w 84696"/>
                <a:gd name="connsiteY4" fmla="*/ 53336 h 86532"/>
                <a:gd name="connsiteX5" fmla="*/ 83418 w 84696"/>
                <a:gd name="connsiteY5" fmla="*/ 48867 h 86532"/>
                <a:gd name="connsiteX6" fmla="*/ 42523 w 84696"/>
                <a:gd name="connsiteY6" fmla="*/ 2264 h 86532"/>
                <a:gd name="connsiteX7" fmla="*/ 33577 w 84696"/>
                <a:gd name="connsiteY7" fmla="*/ 1626 h 86532"/>
                <a:gd name="connsiteX8" fmla="*/ 2266 w 84696"/>
                <a:gd name="connsiteY8" fmla="*/ 29077 h 86532"/>
                <a:gd name="connsiteX9" fmla="*/ 1627 w 84696"/>
                <a:gd name="connsiteY9" fmla="*/ 38014 h 86532"/>
                <a:gd name="connsiteX10" fmla="*/ 42523 w 84696"/>
                <a:gd name="connsiteY10" fmla="*/ 84618 h 86532"/>
                <a:gd name="connsiteX11" fmla="*/ 46996 w 84696"/>
                <a:gd name="connsiteY11" fmla="*/ 86533 h 86532"/>
                <a:gd name="connsiteX12" fmla="*/ 37411 w 84696"/>
                <a:gd name="connsiteY12" fmla="*/ 15032 h 86532"/>
                <a:gd name="connsiteX13" fmla="*/ 69360 w 84696"/>
                <a:gd name="connsiteY13" fmla="*/ 52059 h 86532"/>
                <a:gd name="connsiteX14" fmla="*/ 47635 w 84696"/>
                <a:gd name="connsiteY14" fmla="*/ 71211 h 86532"/>
                <a:gd name="connsiteX15" fmla="*/ 15685 w 84696"/>
                <a:gd name="connsiteY15" fmla="*/ 34184 h 86532"/>
                <a:gd name="connsiteX16" fmla="*/ 37411 w 84696"/>
                <a:gd name="connsiteY16" fmla="*/ 15032 h 86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696" h="86532">
                  <a:moveTo>
                    <a:pt x="46996" y="86533"/>
                  </a:moveTo>
                  <a:lnTo>
                    <a:pt x="46996" y="86533"/>
                  </a:lnTo>
                  <a:cubicBezTo>
                    <a:pt x="48912" y="86533"/>
                    <a:pt x="50191" y="85894"/>
                    <a:pt x="51469" y="85256"/>
                  </a:cubicBezTo>
                  <a:lnTo>
                    <a:pt x="82779" y="57805"/>
                  </a:lnTo>
                  <a:cubicBezTo>
                    <a:pt x="84057" y="56528"/>
                    <a:pt x="84696" y="55251"/>
                    <a:pt x="84696" y="53336"/>
                  </a:cubicBezTo>
                  <a:cubicBezTo>
                    <a:pt x="84696" y="51421"/>
                    <a:pt x="84057" y="50144"/>
                    <a:pt x="83418" y="48867"/>
                  </a:cubicBezTo>
                  <a:lnTo>
                    <a:pt x="42523" y="2264"/>
                  </a:lnTo>
                  <a:cubicBezTo>
                    <a:pt x="39967" y="-290"/>
                    <a:pt x="36133" y="-928"/>
                    <a:pt x="33577" y="1626"/>
                  </a:cubicBezTo>
                  <a:lnTo>
                    <a:pt x="2266" y="29077"/>
                  </a:lnTo>
                  <a:cubicBezTo>
                    <a:pt x="-290" y="31630"/>
                    <a:pt x="-929" y="35461"/>
                    <a:pt x="1627" y="38014"/>
                  </a:cubicBezTo>
                  <a:lnTo>
                    <a:pt x="42523" y="84618"/>
                  </a:lnTo>
                  <a:cubicBezTo>
                    <a:pt x="43162" y="85894"/>
                    <a:pt x="45079" y="86533"/>
                    <a:pt x="46996" y="86533"/>
                  </a:cubicBezTo>
                  <a:close/>
                  <a:moveTo>
                    <a:pt x="37411" y="15032"/>
                  </a:moveTo>
                  <a:lnTo>
                    <a:pt x="69360" y="52059"/>
                  </a:lnTo>
                  <a:lnTo>
                    <a:pt x="47635" y="71211"/>
                  </a:lnTo>
                  <a:lnTo>
                    <a:pt x="15685" y="34184"/>
                  </a:lnTo>
                  <a:lnTo>
                    <a:pt x="37411" y="15032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E35D201-7631-429E-96D5-A59FA552F7F9}"/>
              </a:ext>
            </a:extLst>
          </p:cNvPr>
          <p:cNvSpPr/>
          <p:nvPr/>
        </p:nvSpPr>
        <p:spPr>
          <a:xfrm>
            <a:off x="7570147" y="3553307"/>
            <a:ext cx="4445582" cy="3266136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defRPr/>
            </a:pPr>
            <a:r>
              <a:rPr lang="en-US" b="1" spc="3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 ON THAI AND JAPANESE LOCALIZATIONS</a:t>
            </a:r>
            <a:endParaRPr lang="en-US" b="1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sz="500" i="1" spc="300">
              <a:solidFill>
                <a:srgbClr val="000000"/>
              </a:solidFill>
              <a:ea typeface="Verdana" panose="020B0604030504040204" pitchFamily="34" charset="0"/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sz="900" i="1" spc="300">
              <a:solidFill>
                <a:srgbClr val="000000"/>
              </a:solidFill>
              <a:ea typeface="Verdana" panose="020B0604030504040204" pitchFamily="34" charset="0"/>
              <a:cs typeface="Calibri"/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E6B459CC-1D92-4F40-B476-31B5EC7CA4A4}"/>
              </a:ext>
            </a:extLst>
          </p:cNvPr>
          <p:cNvSpPr txBox="1">
            <a:spLocks/>
          </p:cNvSpPr>
          <p:nvPr/>
        </p:nvSpPr>
        <p:spPr>
          <a:xfrm>
            <a:off x="7821729" y="5949108"/>
            <a:ext cx="3959146" cy="7468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an international release, the Asian market should be prioritized.</a:t>
            </a:r>
          </a:p>
        </p:txBody>
      </p:sp>
      <p:grpSp>
        <p:nvGrpSpPr>
          <p:cNvPr id="35" name="Graphic 4">
            <a:extLst>
              <a:ext uri="{FF2B5EF4-FFF2-40B4-BE49-F238E27FC236}">
                <a16:creationId xmlns:a16="http://schemas.microsoft.com/office/drawing/2014/main" id="{D5EF2FDB-CE2B-48E2-B4D5-6382B0D7BAC8}"/>
              </a:ext>
            </a:extLst>
          </p:cNvPr>
          <p:cNvGrpSpPr/>
          <p:nvPr/>
        </p:nvGrpSpPr>
        <p:grpSpPr>
          <a:xfrm>
            <a:off x="9472345" y="3988268"/>
            <a:ext cx="722376" cy="722376"/>
            <a:chOff x="467104" y="3339623"/>
            <a:chExt cx="362309" cy="361971"/>
          </a:xfrm>
          <a:solidFill>
            <a:schemeClr val="accent6">
              <a:lumMod val="50000"/>
            </a:schemeClr>
          </a:solidFill>
        </p:grpSpPr>
        <p:sp>
          <p:nvSpPr>
            <p:cNvPr id="36" name="Graphic 4">
              <a:extLst>
                <a:ext uri="{FF2B5EF4-FFF2-40B4-BE49-F238E27FC236}">
                  <a16:creationId xmlns:a16="http://schemas.microsoft.com/office/drawing/2014/main" id="{701A6190-32C7-461C-975C-B05E7350C901}"/>
                </a:ext>
              </a:extLst>
            </p:cNvPr>
            <p:cNvSpPr/>
            <p:nvPr/>
          </p:nvSpPr>
          <p:spPr>
            <a:xfrm>
              <a:off x="467104" y="3339623"/>
              <a:ext cx="362309" cy="361971"/>
            </a:xfrm>
            <a:custGeom>
              <a:avLst/>
              <a:gdLst>
                <a:gd name="connsiteX0" fmla="*/ 181474 w 362309"/>
                <a:gd name="connsiteY0" fmla="*/ 0 h 361971"/>
                <a:gd name="connsiteX1" fmla="*/ 0 w 362309"/>
                <a:gd name="connsiteY1" fmla="*/ 180667 h 361971"/>
                <a:gd name="connsiteX2" fmla="*/ 181474 w 362309"/>
                <a:gd name="connsiteY2" fmla="*/ 361972 h 361971"/>
                <a:gd name="connsiteX3" fmla="*/ 362309 w 362309"/>
                <a:gd name="connsiteY3" fmla="*/ 180667 h 361971"/>
                <a:gd name="connsiteX4" fmla="*/ 362309 w 362309"/>
                <a:gd name="connsiteY4" fmla="*/ 180667 h 361971"/>
                <a:gd name="connsiteX5" fmla="*/ 181474 w 362309"/>
                <a:gd name="connsiteY5" fmla="*/ 0 h 361971"/>
                <a:gd name="connsiteX6" fmla="*/ 181474 w 362309"/>
                <a:gd name="connsiteY6" fmla="*/ 0 h 361971"/>
                <a:gd name="connsiteX7" fmla="*/ 181474 w 362309"/>
                <a:gd name="connsiteY7" fmla="*/ 349204 h 361971"/>
                <a:gd name="connsiteX8" fmla="*/ 13419 w 362309"/>
                <a:gd name="connsiteY8" fmla="*/ 181305 h 361971"/>
                <a:gd name="connsiteX9" fmla="*/ 181474 w 362309"/>
                <a:gd name="connsiteY9" fmla="*/ 12768 h 361971"/>
                <a:gd name="connsiteX10" fmla="*/ 349530 w 362309"/>
                <a:gd name="connsiteY10" fmla="*/ 181305 h 361971"/>
                <a:gd name="connsiteX11" fmla="*/ 349530 w 362309"/>
                <a:gd name="connsiteY11" fmla="*/ 181305 h 361971"/>
                <a:gd name="connsiteX12" fmla="*/ 181474 w 362309"/>
                <a:gd name="connsiteY12" fmla="*/ 349204 h 361971"/>
                <a:gd name="connsiteX13" fmla="*/ 181474 w 362309"/>
                <a:gd name="connsiteY13" fmla="*/ 349204 h 36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309" h="361971">
                  <a:moveTo>
                    <a:pt x="181474" y="0"/>
                  </a:moveTo>
                  <a:cubicBezTo>
                    <a:pt x="81152" y="0"/>
                    <a:pt x="0" y="81077"/>
                    <a:pt x="0" y="180667"/>
                  </a:cubicBezTo>
                  <a:cubicBezTo>
                    <a:pt x="0" y="280895"/>
                    <a:pt x="81152" y="361972"/>
                    <a:pt x="181474" y="361972"/>
                  </a:cubicBezTo>
                  <a:cubicBezTo>
                    <a:pt x="281796" y="361972"/>
                    <a:pt x="362309" y="280895"/>
                    <a:pt x="362309" y="180667"/>
                  </a:cubicBezTo>
                  <a:lnTo>
                    <a:pt x="362309" y="180667"/>
                  </a:lnTo>
                  <a:cubicBezTo>
                    <a:pt x="362309" y="81077"/>
                    <a:pt x="281796" y="0"/>
                    <a:pt x="181474" y="0"/>
                  </a:cubicBezTo>
                  <a:cubicBezTo>
                    <a:pt x="181474" y="0"/>
                    <a:pt x="181474" y="0"/>
                    <a:pt x="181474" y="0"/>
                  </a:cubicBezTo>
                  <a:close/>
                  <a:moveTo>
                    <a:pt x="181474" y="349204"/>
                  </a:moveTo>
                  <a:cubicBezTo>
                    <a:pt x="88181" y="349204"/>
                    <a:pt x="13419" y="273873"/>
                    <a:pt x="13419" y="181305"/>
                  </a:cubicBezTo>
                  <a:cubicBezTo>
                    <a:pt x="13419" y="88099"/>
                    <a:pt x="88820" y="12768"/>
                    <a:pt x="181474" y="12768"/>
                  </a:cubicBezTo>
                  <a:cubicBezTo>
                    <a:pt x="274128" y="12768"/>
                    <a:pt x="349530" y="88099"/>
                    <a:pt x="349530" y="181305"/>
                  </a:cubicBezTo>
                  <a:lnTo>
                    <a:pt x="349530" y="181305"/>
                  </a:lnTo>
                  <a:cubicBezTo>
                    <a:pt x="349530" y="273873"/>
                    <a:pt x="274128" y="349204"/>
                    <a:pt x="181474" y="349204"/>
                  </a:cubicBezTo>
                  <a:lnTo>
                    <a:pt x="181474" y="349204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Graphic 4">
              <a:extLst>
                <a:ext uri="{FF2B5EF4-FFF2-40B4-BE49-F238E27FC236}">
                  <a16:creationId xmlns:a16="http://schemas.microsoft.com/office/drawing/2014/main" id="{05981270-14D2-4520-BE08-25A1C6172F2B}"/>
                </a:ext>
              </a:extLst>
            </p:cNvPr>
            <p:cNvSpPr/>
            <p:nvPr/>
          </p:nvSpPr>
          <p:spPr>
            <a:xfrm>
              <a:off x="534250" y="3407004"/>
              <a:ext cx="228708" cy="228496"/>
            </a:xfrm>
            <a:custGeom>
              <a:avLst/>
              <a:gdLst>
                <a:gd name="connsiteX0" fmla="*/ 228070 w 228708"/>
                <a:gd name="connsiteY0" fmla="*/ 106263 h 228496"/>
                <a:gd name="connsiteX1" fmla="*/ 106661 w 228708"/>
                <a:gd name="connsiteY1" fmla="*/ 289 h 228496"/>
                <a:gd name="connsiteX2" fmla="*/ 13368 w 228708"/>
                <a:gd name="connsiteY2" fmla="*/ 60299 h 228496"/>
                <a:gd name="connsiteX3" fmla="*/ 13368 w 228708"/>
                <a:gd name="connsiteY3" fmla="*/ 60937 h 228496"/>
                <a:gd name="connsiteX4" fmla="*/ 35732 w 228708"/>
                <a:gd name="connsiteY4" fmla="*/ 196916 h 228496"/>
                <a:gd name="connsiteX5" fmla="*/ 37010 w 228708"/>
                <a:gd name="connsiteY5" fmla="*/ 198193 h 228496"/>
                <a:gd name="connsiteX6" fmla="*/ 146278 w 228708"/>
                <a:gd name="connsiteY6" fmla="*/ 223728 h 228496"/>
                <a:gd name="connsiteX7" fmla="*/ 147556 w 228708"/>
                <a:gd name="connsiteY7" fmla="*/ 223728 h 228496"/>
                <a:gd name="connsiteX8" fmla="*/ 155863 w 228708"/>
                <a:gd name="connsiteY8" fmla="*/ 220536 h 228496"/>
                <a:gd name="connsiteX9" fmla="*/ 157141 w 228708"/>
                <a:gd name="connsiteY9" fmla="*/ 219898 h 228496"/>
                <a:gd name="connsiteX10" fmla="*/ 186535 w 228708"/>
                <a:gd name="connsiteY10" fmla="*/ 202661 h 228496"/>
                <a:gd name="connsiteX11" fmla="*/ 187174 w 228708"/>
                <a:gd name="connsiteY11" fmla="*/ 202023 h 228496"/>
                <a:gd name="connsiteX12" fmla="*/ 228708 w 228708"/>
                <a:gd name="connsiteY12" fmla="*/ 113924 h 228496"/>
                <a:gd name="connsiteX13" fmla="*/ 228708 w 228708"/>
                <a:gd name="connsiteY13" fmla="*/ 109455 h 228496"/>
                <a:gd name="connsiteX14" fmla="*/ 228070 w 228708"/>
                <a:gd name="connsiteY14" fmla="*/ 106263 h 228496"/>
                <a:gd name="connsiteX15" fmla="*/ 215290 w 228708"/>
                <a:gd name="connsiteY15" fmla="*/ 103710 h 228496"/>
                <a:gd name="connsiteX16" fmla="*/ 203788 w 228708"/>
                <a:gd name="connsiteY16" fmla="*/ 92219 h 228496"/>
                <a:gd name="connsiteX17" fmla="*/ 199315 w 228708"/>
                <a:gd name="connsiteY17" fmla="*/ 90303 h 228496"/>
                <a:gd name="connsiteX18" fmla="*/ 194203 w 228708"/>
                <a:gd name="connsiteY18" fmla="*/ 90303 h 228496"/>
                <a:gd name="connsiteX19" fmla="*/ 187813 w 228708"/>
                <a:gd name="connsiteY19" fmla="*/ 96687 h 228496"/>
                <a:gd name="connsiteX20" fmla="*/ 187813 w 228708"/>
                <a:gd name="connsiteY20" fmla="*/ 99879 h 228496"/>
                <a:gd name="connsiteX21" fmla="*/ 183979 w 228708"/>
                <a:gd name="connsiteY21" fmla="*/ 103710 h 228496"/>
                <a:gd name="connsiteX22" fmla="*/ 182062 w 228708"/>
                <a:gd name="connsiteY22" fmla="*/ 108179 h 228496"/>
                <a:gd name="connsiteX23" fmla="*/ 182062 w 228708"/>
                <a:gd name="connsiteY23" fmla="*/ 113924 h 228496"/>
                <a:gd name="connsiteX24" fmla="*/ 183979 w 228708"/>
                <a:gd name="connsiteY24" fmla="*/ 118393 h 228496"/>
                <a:gd name="connsiteX25" fmla="*/ 187813 w 228708"/>
                <a:gd name="connsiteY25" fmla="*/ 122223 h 228496"/>
                <a:gd name="connsiteX26" fmla="*/ 187813 w 228708"/>
                <a:gd name="connsiteY26" fmla="*/ 123500 h 228496"/>
                <a:gd name="connsiteX27" fmla="*/ 184618 w 228708"/>
                <a:gd name="connsiteY27" fmla="*/ 129884 h 228496"/>
                <a:gd name="connsiteX28" fmla="*/ 181423 w 228708"/>
                <a:gd name="connsiteY28" fmla="*/ 129884 h 228496"/>
                <a:gd name="connsiteX29" fmla="*/ 177589 w 228708"/>
                <a:gd name="connsiteY29" fmla="*/ 122862 h 228496"/>
                <a:gd name="connsiteX30" fmla="*/ 171838 w 228708"/>
                <a:gd name="connsiteY30" fmla="*/ 95411 h 228496"/>
                <a:gd name="connsiteX31" fmla="*/ 165448 w 228708"/>
                <a:gd name="connsiteY31" fmla="*/ 90303 h 228496"/>
                <a:gd name="connsiteX32" fmla="*/ 159697 w 228708"/>
                <a:gd name="connsiteY32" fmla="*/ 90303 h 228496"/>
                <a:gd name="connsiteX33" fmla="*/ 155224 w 228708"/>
                <a:gd name="connsiteY33" fmla="*/ 92219 h 228496"/>
                <a:gd name="connsiteX34" fmla="*/ 152029 w 228708"/>
                <a:gd name="connsiteY34" fmla="*/ 95411 h 228496"/>
                <a:gd name="connsiteX35" fmla="*/ 148195 w 228708"/>
                <a:gd name="connsiteY35" fmla="*/ 88388 h 228496"/>
                <a:gd name="connsiteX36" fmla="*/ 142444 w 228708"/>
                <a:gd name="connsiteY36" fmla="*/ 84558 h 228496"/>
                <a:gd name="connsiteX37" fmla="*/ 125191 w 228708"/>
                <a:gd name="connsiteY37" fmla="*/ 84558 h 228496"/>
                <a:gd name="connsiteX38" fmla="*/ 120719 w 228708"/>
                <a:gd name="connsiteY38" fmla="*/ 86473 h 228496"/>
                <a:gd name="connsiteX39" fmla="*/ 116885 w 228708"/>
                <a:gd name="connsiteY39" fmla="*/ 90303 h 228496"/>
                <a:gd name="connsiteX40" fmla="*/ 103466 w 228708"/>
                <a:gd name="connsiteY40" fmla="*/ 90303 h 228496"/>
                <a:gd name="connsiteX41" fmla="*/ 103466 w 228708"/>
                <a:gd name="connsiteY41" fmla="*/ 87750 h 228496"/>
                <a:gd name="connsiteX42" fmla="*/ 105383 w 228708"/>
                <a:gd name="connsiteY42" fmla="*/ 85835 h 228496"/>
                <a:gd name="connsiteX43" fmla="*/ 108578 w 228708"/>
                <a:gd name="connsiteY43" fmla="*/ 85835 h 228496"/>
                <a:gd name="connsiteX44" fmla="*/ 113051 w 228708"/>
                <a:gd name="connsiteY44" fmla="*/ 83919 h 228496"/>
                <a:gd name="connsiteX45" fmla="*/ 116885 w 228708"/>
                <a:gd name="connsiteY45" fmla="*/ 80089 h 228496"/>
                <a:gd name="connsiteX46" fmla="*/ 125831 w 228708"/>
                <a:gd name="connsiteY46" fmla="*/ 80089 h 228496"/>
                <a:gd name="connsiteX47" fmla="*/ 130303 w 228708"/>
                <a:gd name="connsiteY47" fmla="*/ 78174 h 228496"/>
                <a:gd name="connsiteX48" fmla="*/ 141805 w 228708"/>
                <a:gd name="connsiteY48" fmla="*/ 66683 h 228496"/>
                <a:gd name="connsiteX49" fmla="*/ 143722 w 228708"/>
                <a:gd name="connsiteY49" fmla="*/ 62214 h 228496"/>
                <a:gd name="connsiteX50" fmla="*/ 143722 w 228708"/>
                <a:gd name="connsiteY50" fmla="*/ 57107 h 228496"/>
                <a:gd name="connsiteX51" fmla="*/ 137332 w 228708"/>
                <a:gd name="connsiteY51" fmla="*/ 50723 h 228496"/>
                <a:gd name="connsiteX52" fmla="*/ 130942 w 228708"/>
                <a:gd name="connsiteY52" fmla="*/ 57107 h 228496"/>
                <a:gd name="connsiteX53" fmla="*/ 130942 w 228708"/>
                <a:gd name="connsiteY53" fmla="*/ 60299 h 228496"/>
                <a:gd name="connsiteX54" fmla="*/ 123914 w 228708"/>
                <a:gd name="connsiteY54" fmla="*/ 67321 h 228496"/>
                <a:gd name="connsiteX55" fmla="*/ 121358 w 228708"/>
                <a:gd name="connsiteY55" fmla="*/ 62214 h 228496"/>
                <a:gd name="connsiteX56" fmla="*/ 125191 w 228708"/>
                <a:gd name="connsiteY56" fmla="*/ 50723 h 228496"/>
                <a:gd name="connsiteX57" fmla="*/ 137971 w 228708"/>
                <a:gd name="connsiteY57" fmla="*/ 46254 h 228496"/>
                <a:gd name="connsiteX58" fmla="*/ 148195 w 228708"/>
                <a:gd name="connsiteY58" fmla="*/ 46254 h 228496"/>
                <a:gd name="connsiteX59" fmla="*/ 154585 w 228708"/>
                <a:gd name="connsiteY59" fmla="*/ 39870 h 228496"/>
                <a:gd name="connsiteX60" fmla="*/ 154585 w 228708"/>
                <a:gd name="connsiteY60" fmla="*/ 34124 h 228496"/>
                <a:gd name="connsiteX61" fmla="*/ 153946 w 228708"/>
                <a:gd name="connsiteY61" fmla="*/ 31571 h 228496"/>
                <a:gd name="connsiteX62" fmla="*/ 149473 w 228708"/>
                <a:gd name="connsiteY62" fmla="*/ 23272 h 228496"/>
                <a:gd name="connsiteX63" fmla="*/ 151390 w 228708"/>
                <a:gd name="connsiteY63" fmla="*/ 20080 h 228496"/>
                <a:gd name="connsiteX64" fmla="*/ 215290 w 228708"/>
                <a:gd name="connsiteY64" fmla="*/ 103710 h 228496"/>
                <a:gd name="connsiteX65" fmla="*/ 215290 w 228708"/>
                <a:gd name="connsiteY65" fmla="*/ 103710 h 228496"/>
                <a:gd name="connsiteX66" fmla="*/ 83018 w 228708"/>
                <a:gd name="connsiteY66" fmla="*/ 18165 h 228496"/>
                <a:gd name="connsiteX67" fmla="*/ 84296 w 228708"/>
                <a:gd name="connsiteY67" fmla="*/ 19441 h 228496"/>
                <a:gd name="connsiteX68" fmla="*/ 78545 w 228708"/>
                <a:gd name="connsiteY68" fmla="*/ 22633 h 228496"/>
                <a:gd name="connsiteX69" fmla="*/ 70877 w 228708"/>
                <a:gd name="connsiteY69" fmla="*/ 22633 h 228496"/>
                <a:gd name="connsiteX70" fmla="*/ 81101 w 228708"/>
                <a:gd name="connsiteY70" fmla="*/ 18165 h 228496"/>
                <a:gd name="connsiteX71" fmla="*/ 83018 w 228708"/>
                <a:gd name="connsiteY71" fmla="*/ 18165 h 228496"/>
                <a:gd name="connsiteX72" fmla="*/ 60653 w 228708"/>
                <a:gd name="connsiteY72" fmla="*/ 27741 h 228496"/>
                <a:gd name="connsiteX73" fmla="*/ 52985 w 228708"/>
                <a:gd name="connsiteY73" fmla="*/ 35401 h 228496"/>
                <a:gd name="connsiteX74" fmla="*/ 51068 w 228708"/>
                <a:gd name="connsiteY74" fmla="*/ 39870 h 228496"/>
                <a:gd name="connsiteX75" fmla="*/ 51068 w 228708"/>
                <a:gd name="connsiteY75" fmla="*/ 43062 h 228496"/>
                <a:gd name="connsiteX76" fmla="*/ 47873 w 228708"/>
                <a:gd name="connsiteY76" fmla="*/ 46254 h 228496"/>
                <a:gd name="connsiteX77" fmla="*/ 32537 w 228708"/>
                <a:gd name="connsiteY77" fmla="*/ 53915 h 228496"/>
                <a:gd name="connsiteX78" fmla="*/ 60653 w 228708"/>
                <a:gd name="connsiteY78" fmla="*/ 27741 h 228496"/>
                <a:gd name="connsiteX79" fmla="*/ 60653 w 228708"/>
                <a:gd name="connsiteY79" fmla="*/ 27741 h 228496"/>
                <a:gd name="connsiteX80" fmla="*/ 17202 w 228708"/>
                <a:gd name="connsiteY80" fmla="*/ 143290 h 228496"/>
                <a:gd name="connsiteX81" fmla="*/ 13368 w 228708"/>
                <a:gd name="connsiteY81" fmla="*/ 124138 h 228496"/>
                <a:gd name="connsiteX82" fmla="*/ 17202 w 228708"/>
                <a:gd name="connsiteY82" fmla="*/ 127969 h 228496"/>
                <a:gd name="connsiteX83" fmla="*/ 17202 w 228708"/>
                <a:gd name="connsiteY83" fmla="*/ 142014 h 228496"/>
                <a:gd name="connsiteX84" fmla="*/ 17202 w 228708"/>
                <a:gd name="connsiteY84" fmla="*/ 143290 h 228496"/>
                <a:gd name="connsiteX85" fmla="*/ 17202 w 228708"/>
                <a:gd name="connsiteY85" fmla="*/ 143290 h 228496"/>
                <a:gd name="connsiteX86" fmla="*/ 17841 w 228708"/>
                <a:gd name="connsiteY86" fmla="*/ 144567 h 228496"/>
                <a:gd name="connsiteX87" fmla="*/ 18480 w 228708"/>
                <a:gd name="connsiteY87" fmla="*/ 145206 h 228496"/>
                <a:gd name="connsiteX88" fmla="*/ 29981 w 228708"/>
                <a:gd name="connsiteY88" fmla="*/ 162442 h 228496"/>
                <a:gd name="connsiteX89" fmla="*/ 32537 w 228708"/>
                <a:gd name="connsiteY89" fmla="*/ 164358 h 228496"/>
                <a:gd name="connsiteX90" fmla="*/ 40205 w 228708"/>
                <a:gd name="connsiteY90" fmla="*/ 168188 h 228496"/>
                <a:gd name="connsiteX91" fmla="*/ 35732 w 228708"/>
                <a:gd name="connsiteY91" fmla="*/ 177125 h 228496"/>
                <a:gd name="connsiteX92" fmla="*/ 17841 w 228708"/>
                <a:gd name="connsiteY92" fmla="*/ 144567 h 228496"/>
                <a:gd name="connsiteX93" fmla="*/ 17841 w 228708"/>
                <a:gd name="connsiteY93" fmla="*/ 144567 h 228496"/>
                <a:gd name="connsiteX94" fmla="*/ 136054 w 228708"/>
                <a:gd name="connsiteY94" fmla="*/ 205215 h 228496"/>
                <a:gd name="connsiteX95" fmla="*/ 132220 w 228708"/>
                <a:gd name="connsiteY95" fmla="*/ 196916 h 228496"/>
                <a:gd name="connsiteX96" fmla="*/ 132220 w 228708"/>
                <a:gd name="connsiteY96" fmla="*/ 192447 h 228496"/>
                <a:gd name="connsiteX97" fmla="*/ 131581 w 228708"/>
                <a:gd name="connsiteY97" fmla="*/ 189255 h 228496"/>
                <a:gd name="connsiteX98" fmla="*/ 126469 w 228708"/>
                <a:gd name="connsiteY98" fmla="*/ 179041 h 228496"/>
                <a:gd name="connsiteX99" fmla="*/ 126469 w 228708"/>
                <a:gd name="connsiteY99" fmla="*/ 174572 h 228496"/>
                <a:gd name="connsiteX100" fmla="*/ 122636 w 228708"/>
                <a:gd name="connsiteY100" fmla="*/ 168826 h 228496"/>
                <a:gd name="connsiteX101" fmla="*/ 111134 w 228708"/>
                <a:gd name="connsiteY101" fmla="*/ 163081 h 228496"/>
                <a:gd name="connsiteX102" fmla="*/ 108578 w 228708"/>
                <a:gd name="connsiteY102" fmla="*/ 162442 h 228496"/>
                <a:gd name="connsiteX103" fmla="*/ 93242 w 228708"/>
                <a:gd name="connsiteY103" fmla="*/ 162442 h 228496"/>
                <a:gd name="connsiteX104" fmla="*/ 85574 w 228708"/>
                <a:gd name="connsiteY104" fmla="*/ 158612 h 228496"/>
                <a:gd name="connsiteX105" fmla="*/ 81101 w 228708"/>
                <a:gd name="connsiteY105" fmla="*/ 145206 h 228496"/>
                <a:gd name="connsiteX106" fmla="*/ 81101 w 228708"/>
                <a:gd name="connsiteY106" fmla="*/ 132438 h 228496"/>
                <a:gd name="connsiteX107" fmla="*/ 90047 w 228708"/>
                <a:gd name="connsiteY107" fmla="*/ 123500 h 228496"/>
                <a:gd name="connsiteX108" fmla="*/ 98993 w 228708"/>
                <a:gd name="connsiteY108" fmla="*/ 119031 h 228496"/>
                <a:gd name="connsiteX109" fmla="*/ 111773 w 228708"/>
                <a:gd name="connsiteY109" fmla="*/ 119031 h 228496"/>
                <a:gd name="connsiteX110" fmla="*/ 121358 w 228708"/>
                <a:gd name="connsiteY110" fmla="*/ 128607 h 228496"/>
                <a:gd name="connsiteX111" fmla="*/ 125831 w 228708"/>
                <a:gd name="connsiteY111" fmla="*/ 130522 h 228496"/>
                <a:gd name="connsiteX112" fmla="*/ 131581 w 228708"/>
                <a:gd name="connsiteY112" fmla="*/ 130522 h 228496"/>
                <a:gd name="connsiteX113" fmla="*/ 136054 w 228708"/>
                <a:gd name="connsiteY113" fmla="*/ 128607 h 228496"/>
                <a:gd name="connsiteX114" fmla="*/ 139888 w 228708"/>
                <a:gd name="connsiteY114" fmla="*/ 124777 h 228496"/>
                <a:gd name="connsiteX115" fmla="*/ 148195 w 228708"/>
                <a:gd name="connsiteY115" fmla="*/ 124777 h 228496"/>
                <a:gd name="connsiteX116" fmla="*/ 148834 w 228708"/>
                <a:gd name="connsiteY116" fmla="*/ 126692 h 228496"/>
                <a:gd name="connsiteX117" fmla="*/ 160336 w 228708"/>
                <a:gd name="connsiteY117" fmla="*/ 149674 h 228496"/>
                <a:gd name="connsiteX118" fmla="*/ 164170 w 228708"/>
                <a:gd name="connsiteY118" fmla="*/ 152866 h 228496"/>
                <a:gd name="connsiteX119" fmla="*/ 175672 w 228708"/>
                <a:gd name="connsiteY119" fmla="*/ 156697 h 228496"/>
                <a:gd name="connsiteX120" fmla="*/ 161614 w 228708"/>
                <a:gd name="connsiteY120" fmla="*/ 170741 h 228496"/>
                <a:gd name="connsiteX121" fmla="*/ 159697 w 228708"/>
                <a:gd name="connsiteY121" fmla="*/ 175210 h 228496"/>
                <a:gd name="connsiteX122" fmla="*/ 159697 w 228708"/>
                <a:gd name="connsiteY122" fmla="*/ 183509 h 228496"/>
                <a:gd name="connsiteX123" fmla="*/ 150112 w 228708"/>
                <a:gd name="connsiteY123" fmla="*/ 193085 h 228496"/>
                <a:gd name="connsiteX124" fmla="*/ 148195 w 228708"/>
                <a:gd name="connsiteY124" fmla="*/ 197554 h 228496"/>
                <a:gd name="connsiteX125" fmla="*/ 148195 w 228708"/>
                <a:gd name="connsiteY125" fmla="*/ 208407 h 228496"/>
                <a:gd name="connsiteX126" fmla="*/ 146278 w 228708"/>
                <a:gd name="connsiteY126" fmla="*/ 209045 h 228496"/>
                <a:gd name="connsiteX127" fmla="*/ 136054 w 228708"/>
                <a:gd name="connsiteY127" fmla="*/ 205215 h 228496"/>
                <a:gd name="connsiteX128" fmla="*/ 188452 w 228708"/>
                <a:gd name="connsiteY128" fmla="*/ 182233 h 228496"/>
                <a:gd name="connsiteX129" fmla="*/ 188452 w 228708"/>
                <a:gd name="connsiteY129" fmla="*/ 182233 h 228496"/>
                <a:gd name="connsiteX130" fmla="*/ 182062 w 228708"/>
                <a:gd name="connsiteY130" fmla="*/ 175210 h 228496"/>
                <a:gd name="connsiteX131" fmla="*/ 175672 w 228708"/>
                <a:gd name="connsiteY131" fmla="*/ 181594 h 228496"/>
                <a:gd name="connsiteX132" fmla="*/ 175672 w 228708"/>
                <a:gd name="connsiteY132" fmla="*/ 193724 h 228496"/>
                <a:gd name="connsiteX133" fmla="*/ 160336 w 228708"/>
                <a:gd name="connsiteY133" fmla="*/ 203300 h 228496"/>
                <a:gd name="connsiteX134" fmla="*/ 160336 w 228708"/>
                <a:gd name="connsiteY134" fmla="*/ 200746 h 228496"/>
                <a:gd name="connsiteX135" fmla="*/ 169921 w 228708"/>
                <a:gd name="connsiteY135" fmla="*/ 191170 h 228496"/>
                <a:gd name="connsiteX136" fmla="*/ 171838 w 228708"/>
                <a:gd name="connsiteY136" fmla="*/ 186701 h 228496"/>
                <a:gd name="connsiteX137" fmla="*/ 171838 w 228708"/>
                <a:gd name="connsiteY137" fmla="*/ 177764 h 228496"/>
                <a:gd name="connsiteX138" fmla="*/ 187174 w 228708"/>
                <a:gd name="connsiteY138" fmla="*/ 162442 h 228496"/>
                <a:gd name="connsiteX139" fmla="*/ 189091 w 228708"/>
                <a:gd name="connsiteY139" fmla="*/ 157974 h 228496"/>
                <a:gd name="connsiteX140" fmla="*/ 189091 w 228708"/>
                <a:gd name="connsiteY140" fmla="*/ 152228 h 228496"/>
                <a:gd name="connsiteX141" fmla="*/ 184618 w 228708"/>
                <a:gd name="connsiteY141" fmla="*/ 145844 h 228496"/>
                <a:gd name="connsiteX142" fmla="*/ 169921 w 228708"/>
                <a:gd name="connsiteY142" fmla="*/ 140737 h 228496"/>
                <a:gd name="connsiteX143" fmla="*/ 160336 w 228708"/>
                <a:gd name="connsiteY143" fmla="*/ 121585 h 228496"/>
                <a:gd name="connsiteX144" fmla="*/ 160336 w 228708"/>
                <a:gd name="connsiteY144" fmla="*/ 117116 h 228496"/>
                <a:gd name="connsiteX145" fmla="*/ 153946 w 228708"/>
                <a:gd name="connsiteY145" fmla="*/ 110732 h 228496"/>
                <a:gd name="connsiteX146" fmla="*/ 136693 w 228708"/>
                <a:gd name="connsiteY146" fmla="*/ 110732 h 228496"/>
                <a:gd name="connsiteX147" fmla="*/ 132220 w 228708"/>
                <a:gd name="connsiteY147" fmla="*/ 112647 h 228496"/>
                <a:gd name="connsiteX148" fmla="*/ 128386 w 228708"/>
                <a:gd name="connsiteY148" fmla="*/ 116478 h 228496"/>
                <a:gd name="connsiteX149" fmla="*/ 118802 w 228708"/>
                <a:gd name="connsiteY149" fmla="*/ 106902 h 228496"/>
                <a:gd name="connsiteX150" fmla="*/ 114329 w 228708"/>
                <a:gd name="connsiteY150" fmla="*/ 104987 h 228496"/>
                <a:gd name="connsiteX151" fmla="*/ 97076 w 228708"/>
                <a:gd name="connsiteY151" fmla="*/ 104987 h 228496"/>
                <a:gd name="connsiteX152" fmla="*/ 94520 w 228708"/>
                <a:gd name="connsiteY152" fmla="*/ 105625 h 228496"/>
                <a:gd name="connsiteX153" fmla="*/ 83018 w 228708"/>
                <a:gd name="connsiteY153" fmla="*/ 111371 h 228496"/>
                <a:gd name="connsiteX154" fmla="*/ 81101 w 228708"/>
                <a:gd name="connsiteY154" fmla="*/ 112647 h 228496"/>
                <a:gd name="connsiteX155" fmla="*/ 69599 w 228708"/>
                <a:gd name="connsiteY155" fmla="*/ 124138 h 228496"/>
                <a:gd name="connsiteX156" fmla="*/ 67682 w 228708"/>
                <a:gd name="connsiteY156" fmla="*/ 128607 h 228496"/>
                <a:gd name="connsiteX157" fmla="*/ 67682 w 228708"/>
                <a:gd name="connsiteY157" fmla="*/ 145844 h 228496"/>
                <a:gd name="connsiteX158" fmla="*/ 67682 w 228708"/>
                <a:gd name="connsiteY158" fmla="*/ 147759 h 228496"/>
                <a:gd name="connsiteX159" fmla="*/ 73433 w 228708"/>
                <a:gd name="connsiteY159" fmla="*/ 164996 h 228496"/>
                <a:gd name="connsiteX160" fmla="*/ 76628 w 228708"/>
                <a:gd name="connsiteY160" fmla="*/ 168826 h 228496"/>
                <a:gd name="connsiteX161" fmla="*/ 88130 w 228708"/>
                <a:gd name="connsiteY161" fmla="*/ 174572 h 228496"/>
                <a:gd name="connsiteX162" fmla="*/ 90686 w 228708"/>
                <a:gd name="connsiteY162" fmla="*/ 175210 h 228496"/>
                <a:gd name="connsiteX163" fmla="*/ 106022 w 228708"/>
                <a:gd name="connsiteY163" fmla="*/ 175210 h 228496"/>
                <a:gd name="connsiteX164" fmla="*/ 112412 w 228708"/>
                <a:gd name="connsiteY164" fmla="*/ 178402 h 228496"/>
                <a:gd name="connsiteX165" fmla="*/ 112412 w 228708"/>
                <a:gd name="connsiteY165" fmla="*/ 180317 h 228496"/>
                <a:gd name="connsiteX166" fmla="*/ 113051 w 228708"/>
                <a:gd name="connsiteY166" fmla="*/ 183509 h 228496"/>
                <a:gd name="connsiteX167" fmla="*/ 118163 w 228708"/>
                <a:gd name="connsiteY167" fmla="*/ 193724 h 228496"/>
                <a:gd name="connsiteX168" fmla="*/ 118163 w 228708"/>
                <a:gd name="connsiteY168" fmla="*/ 198193 h 228496"/>
                <a:gd name="connsiteX169" fmla="*/ 118802 w 228708"/>
                <a:gd name="connsiteY169" fmla="*/ 201385 h 228496"/>
                <a:gd name="connsiteX170" fmla="*/ 124552 w 228708"/>
                <a:gd name="connsiteY170" fmla="*/ 212876 h 228496"/>
                <a:gd name="connsiteX171" fmla="*/ 125831 w 228708"/>
                <a:gd name="connsiteY171" fmla="*/ 214152 h 228496"/>
                <a:gd name="connsiteX172" fmla="*/ 113690 w 228708"/>
                <a:gd name="connsiteY172" fmla="*/ 214791 h 228496"/>
                <a:gd name="connsiteX173" fmla="*/ 46595 w 228708"/>
                <a:gd name="connsiteY173" fmla="*/ 189255 h 228496"/>
                <a:gd name="connsiteX174" fmla="*/ 46595 w 228708"/>
                <a:gd name="connsiteY174" fmla="*/ 183509 h 228496"/>
                <a:gd name="connsiteX175" fmla="*/ 51707 w 228708"/>
                <a:gd name="connsiteY175" fmla="*/ 173295 h 228496"/>
                <a:gd name="connsiteX176" fmla="*/ 52346 w 228708"/>
                <a:gd name="connsiteY176" fmla="*/ 170103 h 228496"/>
                <a:gd name="connsiteX177" fmla="*/ 52346 w 228708"/>
                <a:gd name="connsiteY177" fmla="*/ 164358 h 228496"/>
                <a:gd name="connsiteX178" fmla="*/ 48512 w 228708"/>
                <a:gd name="connsiteY178" fmla="*/ 158612 h 228496"/>
                <a:gd name="connsiteX179" fmla="*/ 38927 w 228708"/>
                <a:gd name="connsiteY179" fmla="*/ 153505 h 228496"/>
                <a:gd name="connsiteX180" fmla="*/ 29981 w 228708"/>
                <a:gd name="connsiteY180" fmla="*/ 139460 h 228496"/>
                <a:gd name="connsiteX181" fmla="*/ 29981 w 228708"/>
                <a:gd name="connsiteY181" fmla="*/ 124138 h 228496"/>
                <a:gd name="connsiteX182" fmla="*/ 28064 w 228708"/>
                <a:gd name="connsiteY182" fmla="*/ 120308 h 228496"/>
                <a:gd name="connsiteX183" fmla="*/ 22952 w 228708"/>
                <a:gd name="connsiteY183" fmla="*/ 115201 h 228496"/>
                <a:gd name="connsiteX184" fmla="*/ 14007 w 228708"/>
                <a:gd name="connsiteY184" fmla="*/ 101156 h 228496"/>
                <a:gd name="connsiteX185" fmla="*/ 23592 w 228708"/>
                <a:gd name="connsiteY185" fmla="*/ 68598 h 228496"/>
                <a:gd name="connsiteX186" fmla="*/ 29342 w 228708"/>
                <a:gd name="connsiteY186" fmla="*/ 68598 h 228496"/>
                <a:gd name="connsiteX187" fmla="*/ 31898 w 228708"/>
                <a:gd name="connsiteY187" fmla="*/ 67960 h 228496"/>
                <a:gd name="connsiteX188" fmla="*/ 54902 w 228708"/>
                <a:gd name="connsiteY188" fmla="*/ 56468 h 228496"/>
                <a:gd name="connsiteX189" fmla="*/ 56819 w 228708"/>
                <a:gd name="connsiteY189" fmla="*/ 55192 h 228496"/>
                <a:gd name="connsiteX190" fmla="*/ 62570 w 228708"/>
                <a:gd name="connsiteY190" fmla="*/ 49446 h 228496"/>
                <a:gd name="connsiteX191" fmla="*/ 64487 w 228708"/>
                <a:gd name="connsiteY191" fmla="*/ 44977 h 228496"/>
                <a:gd name="connsiteX192" fmla="*/ 64487 w 228708"/>
                <a:gd name="connsiteY192" fmla="*/ 41785 h 228496"/>
                <a:gd name="connsiteX193" fmla="*/ 72155 w 228708"/>
                <a:gd name="connsiteY193" fmla="*/ 34124 h 228496"/>
                <a:gd name="connsiteX194" fmla="*/ 81101 w 228708"/>
                <a:gd name="connsiteY194" fmla="*/ 34124 h 228496"/>
                <a:gd name="connsiteX195" fmla="*/ 83657 w 228708"/>
                <a:gd name="connsiteY195" fmla="*/ 33486 h 228496"/>
                <a:gd name="connsiteX196" fmla="*/ 95159 w 228708"/>
                <a:gd name="connsiteY196" fmla="*/ 27741 h 228496"/>
                <a:gd name="connsiteX197" fmla="*/ 98993 w 228708"/>
                <a:gd name="connsiteY197" fmla="*/ 21995 h 228496"/>
                <a:gd name="connsiteX198" fmla="*/ 98993 w 228708"/>
                <a:gd name="connsiteY198" fmla="*/ 16249 h 228496"/>
                <a:gd name="connsiteX199" fmla="*/ 97715 w 228708"/>
                <a:gd name="connsiteY199" fmla="*/ 13057 h 228496"/>
                <a:gd name="connsiteX200" fmla="*/ 114968 w 228708"/>
                <a:gd name="connsiteY200" fmla="*/ 11781 h 228496"/>
                <a:gd name="connsiteX201" fmla="*/ 139888 w 228708"/>
                <a:gd name="connsiteY201" fmla="*/ 14973 h 228496"/>
                <a:gd name="connsiteX202" fmla="*/ 137332 w 228708"/>
                <a:gd name="connsiteY202" fmla="*/ 19441 h 228496"/>
                <a:gd name="connsiteX203" fmla="*/ 137332 w 228708"/>
                <a:gd name="connsiteY203" fmla="*/ 25187 h 228496"/>
                <a:gd name="connsiteX204" fmla="*/ 141166 w 228708"/>
                <a:gd name="connsiteY204" fmla="*/ 32848 h 228496"/>
                <a:gd name="connsiteX205" fmla="*/ 137332 w 228708"/>
                <a:gd name="connsiteY205" fmla="*/ 32848 h 228496"/>
                <a:gd name="connsiteX206" fmla="*/ 135415 w 228708"/>
                <a:gd name="connsiteY206" fmla="*/ 32848 h 228496"/>
                <a:gd name="connsiteX207" fmla="*/ 118163 w 228708"/>
                <a:gd name="connsiteY207" fmla="*/ 38593 h 228496"/>
                <a:gd name="connsiteX208" fmla="*/ 114329 w 228708"/>
                <a:gd name="connsiteY208" fmla="*/ 42424 h 228496"/>
                <a:gd name="connsiteX209" fmla="*/ 108578 w 228708"/>
                <a:gd name="connsiteY209" fmla="*/ 59660 h 228496"/>
                <a:gd name="connsiteX210" fmla="*/ 109217 w 228708"/>
                <a:gd name="connsiteY210" fmla="*/ 64768 h 228496"/>
                <a:gd name="connsiteX211" fmla="*/ 111134 w 228708"/>
                <a:gd name="connsiteY211" fmla="*/ 68598 h 228496"/>
                <a:gd name="connsiteX212" fmla="*/ 110495 w 228708"/>
                <a:gd name="connsiteY212" fmla="*/ 69236 h 228496"/>
                <a:gd name="connsiteX213" fmla="*/ 106661 w 228708"/>
                <a:gd name="connsiteY213" fmla="*/ 73067 h 228496"/>
                <a:gd name="connsiteX214" fmla="*/ 103466 w 228708"/>
                <a:gd name="connsiteY214" fmla="*/ 73067 h 228496"/>
                <a:gd name="connsiteX215" fmla="*/ 98993 w 228708"/>
                <a:gd name="connsiteY215" fmla="*/ 74982 h 228496"/>
                <a:gd name="connsiteX216" fmla="*/ 93242 w 228708"/>
                <a:gd name="connsiteY216" fmla="*/ 80727 h 228496"/>
                <a:gd name="connsiteX217" fmla="*/ 91325 w 228708"/>
                <a:gd name="connsiteY217" fmla="*/ 85196 h 228496"/>
                <a:gd name="connsiteX218" fmla="*/ 91325 w 228708"/>
                <a:gd name="connsiteY218" fmla="*/ 96687 h 228496"/>
                <a:gd name="connsiteX219" fmla="*/ 97715 w 228708"/>
                <a:gd name="connsiteY219" fmla="*/ 103071 h 228496"/>
                <a:gd name="connsiteX220" fmla="*/ 120719 w 228708"/>
                <a:gd name="connsiteY220" fmla="*/ 103071 h 228496"/>
                <a:gd name="connsiteX221" fmla="*/ 125191 w 228708"/>
                <a:gd name="connsiteY221" fmla="*/ 101156 h 228496"/>
                <a:gd name="connsiteX222" fmla="*/ 129025 w 228708"/>
                <a:gd name="connsiteY222" fmla="*/ 97326 h 228496"/>
                <a:gd name="connsiteX223" fmla="*/ 139249 w 228708"/>
                <a:gd name="connsiteY223" fmla="*/ 97326 h 228496"/>
                <a:gd name="connsiteX224" fmla="*/ 143083 w 228708"/>
                <a:gd name="connsiteY224" fmla="*/ 104987 h 228496"/>
                <a:gd name="connsiteX225" fmla="*/ 148834 w 228708"/>
                <a:gd name="connsiteY225" fmla="*/ 108179 h 228496"/>
                <a:gd name="connsiteX226" fmla="*/ 154585 w 228708"/>
                <a:gd name="connsiteY226" fmla="*/ 108179 h 228496"/>
                <a:gd name="connsiteX227" fmla="*/ 159058 w 228708"/>
                <a:gd name="connsiteY227" fmla="*/ 106263 h 228496"/>
                <a:gd name="connsiteX228" fmla="*/ 160975 w 228708"/>
                <a:gd name="connsiteY228" fmla="*/ 104348 h 228496"/>
                <a:gd name="connsiteX229" fmla="*/ 165448 w 228708"/>
                <a:gd name="connsiteY229" fmla="*/ 125415 h 228496"/>
                <a:gd name="connsiteX230" fmla="*/ 166087 w 228708"/>
                <a:gd name="connsiteY230" fmla="*/ 126692 h 228496"/>
                <a:gd name="connsiteX231" fmla="*/ 171838 w 228708"/>
                <a:gd name="connsiteY231" fmla="*/ 138183 h 228496"/>
                <a:gd name="connsiteX232" fmla="*/ 177589 w 228708"/>
                <a:gd name="connsiteY232" fmla="*/ 141375 h 228496"/>
                <a:gd name="connsiteX233" fmla="*/ 188452 w 228708"/>
                <a:gd name="connsiteY233" fmla="*/ 141375 h 228496"/>
                <a:gd name="connsiteX234" fmla="*/ 194203 w 228708"/>
                <a:gd name="connsiteY234" fmla="*/ 138183 h 228496"/>
                <a:gd name="connsiteX235" fmla="*/ 199954 w 228708"/>
                <a:gd name="connsiteY235" fmla="*/ 126692 h 228496"/>
                <a:gd name="connsiteX236" fmla="*/ 200593 w 228708"/>
                <a:gd name="connsiteY236" fmla="*/ 124138 h 228496"/>
                <a:gd name="connsiteX237" fmla="*/ 200593 w 228708"/>
                <a:gd name="connsiteY237" fmla="*/ 118393 h 228496"/>
                <a:gd name="connsiteX238" fmla="*/ 198676 w 228708"/>
                <a:gd name="connsiteY238" fmla="*/ 113924 h 228496"/>
                <a:gd name="connsiteX239" fmla="*/ 194842 w 228708"/>
                <a:gd name="connsiteY239" fmla="*/ 110094 h 228496"/>
                <a:gd name="connsiteX240" fmla="*/ 198676 w 228708"/>
                <a:gd name="connsiteY240" fmla="*/ 105625 h 228496"/>
                <a:gd name="connsiteX241" fmla="*/ 199954 w 228708"/>
                <a:gd name="connsiteY241" fmla="*/ 104348 h 228496"/>
                <a:gd name="connsiteX242" fmla="*/ 212734 w 228708"/>
                <a:gd name="connsiteY242" fmla="*/ 117116 h 228496"/>
                <a:gd name="connsiteX243" fmla="*/ 216568 w 228708"/>
                <a:gd name="connsiteY243" fmla="*/ 118393 h 228496"/>
                <a:gd name="connsiteX244" fmla="*/ 188452 w 228708"/>
                <a:gd name="connsiteY244" fmla="*/ 182233 h 228496"/>
                <a:gd name="connsiteX245" fmla="*/ 188452 w 228708"/>
                <a:gd name="connsiteY245" fmla="*/ 182233 h 22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</a:cxnLst>
              <a:rect l="l" t="t" r="r" b="b"/>
              <a:pathLst>
                <a:path w="228708" h="228496">
                  <a:moveTo>
                    <a:pt x="228070" y="106263"/>
                  </a:moveTo>
                  <a:cubicBezTo>
                    <a:pt x="223597" y="43700"/>
                    <a:pt x="169282" y="-4179"/>
                    <a:pt x="106661" y="289"/>
                  </a:cubicBezTo>
                  <a:cubicBezTo>
                    <a:pt x="67043" y="2843"/>
                    <a:pt x="31898" y="25825"/>
                    <a:pt x="13368" y="60299"/>
                  </a:cubicBezTo>
                  <a:lnTo>
                    <a:pt x="13368" y="60937"/>
                  </a:lnTo>
                  <a:cubicBezTo>
                    <a:pt x="-10914" y="106263"/>
                    <a:pt x="-1329" y="161804"/>
                    <a:pt x="35732" y="196916"/>
                  </a:cubicBezTo>
                  <a:cubicBezTo>
                    <a:pt x="36371" y="197554"/>
                    <a:pt x="36371" y="198193"/>
                    <a:pt x="37010" y="198193"/>
                  </a:cubicBezTo>
                  <a:cubicBezTo>
                    <a:pt x="66404" y="225644"/>
                    <a:pt x="107939" y="235220"/>
                    <a:pt x="146278" y="223728"/>
                  </a:cubicBezTo>
                  <a:lnTo>
                    <a:pt x="147556" y="223728"/>
                  </a:lnTo>
                  <a:cubicBezTo>
                    <a:pt x="150112" y="223090"/>
                    <a:pt x="153307" y="221813"/>
                    <a:pt x="155863" y="220536"/>
                  </a:cubicBezTo>
                  <a:lnTo>
                    <a:pt x="157141" y="219898"/>
                  </a:lnTo>
                  <a:cubicBezTo>
                    <a:pt x="168004" y="215429"/>
                    <a:pt x="177589" y="209684"/>
                    <a:pt x="186535" y="202661"/>
                  </a:cubicBezTo>
                  <a:lnTo>
                    <a:pt x="187174" y="202023"/>
                  </a:lnTo>
                  <a:cubicBezTo>
                    <a:pt x="213373" y="180317"/>
                    <a:pt x="228708" y="148398"/>
                    <a:pt x="228708" y="113924"/>
                  </a:cubicBezTo>
                  <a:cubicBezTo>
                    <a:pt x="228708" y="112647"/>
                    <a:pt x="228708" y="110732"/>
                    <a:pt x="228708" y="109455"/>
                  </a:cubicBezTo>
                  <a:cubicBezTo>
                    <a:pt x="228708" y="108179"/>
                    <a:pt x="228708" y="106902"/>
                    <a:pt x="228070" y="106263"/>
                  </a:cubicBezTo>
                  <a:close/>
                  <a:moveTo>
                    <a:pt x="215290" y="103710"/>
                  </a:moveTo>
                  <a:lnTo>
                    <a:pt x="203788" y="92219"/>
                  </a:lnTo>
                  <a:cubicBezTo>
                    <a:pt x="202510" y="90942"/>
                    <a:pt x="201232" y="90303"/>
                    <a:pt x="199315" y="90303"/>
                  </a:cubicBezTo>
                  <a:lnTo>
                    <a:pt x="194203" y="90303"/>
                  </a:lnTo>
                  <a:cubicBezTo>
                    <a:pt x="190369" y="90303"/>
                    <a:pt x="187813" y="92857"/>
                    <a:pt x="187813" y="96687"/>
                  </a:cubicBezTo>
                  <a:lnTo>
                    <a:pt x="187813" y="99879"/>
                  </a:lnTo>
                  <a:lnTo>
                    <a:pt x="183979" y="103710"/>
                  </a:lnTo>
                  <a:cubicBezTo>
                    <a:pt x="182701" y="104987"/>
                    <a:pt x="182062" y="106263"/>
                    <a:pt x="182062" y="108179"/>
                  </a:cubicBezTo>
                  <a:lnTo>
                    <a:pt x="182062" y="113924"/>
                  </a:lnTo>
                  <a:cubicBezTo>
                    <a:pt x="182062" y="115839"/>
                    <a:pt x="182701" y="117116"/>
                    <a:pt x="183979" y="118393"/>
                  </a:cubicBezTo>
                  <a:lnTo>
                    <a:pt x="187813" y="122223"/>
                  </a:lnTo>
                  <a:lnTo>
                    <a:pt x="187813" y="123500"/>
                  </a:lnTo>
                  <a:lnTo>
                    <a:pt x="184618" y="129884"/>
                  </a:lnTo>
                  <a:lnTo>
                    <a:pt x="181423" y="129884"/>
                  </a:lnTo>
                  <a:lnTo>
                    <a:pt x="177589" y="122862"/>
                  </a:lnTo>
                  <a:lnTo>
                    <a:pt x="171838" y="95411"/>
                  </a:lnTo>
                  <a:cubicBezTo>
                    <a:pt x="171199" y="92219"/>
                    <a:pt x="168643" y="90303"/>
                    <a:pt x="165448" y="90303"/>
                  </a:cubicBezTo>
                  <a:lnTo>
                    <a:pt x="159697" y="90303"/>
                  </a:lnTo>
                  <a:cubicBezTo>
                    <a:pt x="157780" y="90303"/>
                    <a:pt x="156502" y="90942"/>
                    <a:pt x="155224" y="92219"/>
                  </a:cubicBezTo>
                  <a:lnTo>
                    <a:pt x="152029" y="95411"/>
                  </a:lnTo>
                  <a:lnTo>
                    <a:pt x="148195" y="88388"/>
                  </a:lnTo>
                  <a:cubicBezTo>
                    <a:pt x="146917" y="86473"/>
                    <a:pt x="145000" y="84558"/>
                    <a:pt x="142444" y="84558"/>
                  </a:cubicBezTo>
                  <a:lnTo>
                    <a:pt x="125191" y="84558"/>
                  </a:lnTo>
                  <a:cubicBezTo>
                    <a:pt x="123275" y="84558"/>
                    <a:pt x="121997" y="85196"/>
                    <a:pt x="120719" y="86473"/>
                  </a:cubicBezTo>
                  <a:lnTo>
                    <a:pt x="116885" y="90303"/>
                  </a:lnTo>
                  <a:lnTo>
                    <a:pt x="103466" y="90303"/>
                  </a:lnTo>
                  <a:lnTo>
                    <a:pt x="103466" y="87750"/>
                  </a:lnTo>
                  <a:lnTo>
                    <a:pt x="105383" y="85835"/>
                  </a:lnTo>
                  <a:lnTo>
                    <a:pt x="108578" y="85835"/>
                  </a:lnTo>
                  <a:cubicBezTo>
                    <a:pt x="110495" y="85835"/>
                    <a:pt x="111773" y="85196"/>
                    <a:pt x="113051" y="83919"/>
                  </a:cubicBezTo>
                  <a:lnTo>
                    <a:pt x="116885" y="80089"/>
                  </a:lnTo>
                  <a:lnTo>
                    <a:pt x="125831" y="80089"/>
                  </a:lnTo>
                  <a:cubicBezTo>
                    <a:pt x="127747" y="80089"/>
                    <a:pt x="129025" y="79451"/>
                    <a:pt x="130303" y="78174"/>
                  </a:cubicBezTo>
                  <a:lnTo>
                    <a:pt x="141805" y="66683"/>
                  </a:lnTo>
                  <a:cubicBezTo>
                    <a:pt x="143083" y="65406"/>
                    <a:pt x="143722" y="64129"/>
                    <a:pt x="143722" y="62214"/>
                  </a:cubicBezTo>
                  <a:lnTo>
                    <a:pt x="143722" y="57107"/>
                  </a:lnTo>
                  <a:cubicBezTo>
                    <a:pt x="143722" y="53276"/>
                    <a:pt x="141166" y="50723"/>
                    <a:pt x="137332" y="50723"/>
                  </a:cubicBezTo>
                  <a:cubicBezTo>
                    <a:pt x="133498" y="50723"/>
                    <a:pt x="130942" y="53276"/>
                    <a:pt x="130942" y="57107"/>
                  </a:cubicBezTo>
                  <a:lnTo>
                    <a:pt x="130942" y="60299"/>
                  </a:lnTo>
                  <a:lnTo>
                    <a:pt x="123914" y="67321"/>
                  </a:lnTo>
                  <a:lnTo>
                    <a:pt x="121358" y="62214"/>
                  </a:lnTo>
                  <a:lnTo>
                    <a:pt x="125191" y="50723"/>
                  </a:lnTo>
                  <a:lnTo>
                    <a:pt x="137971" y="46254"/>
                  </a:lnTo>
                  <a:lnTo>
                    <a:pt x="148195" y="46254"/>
                  </a:lnTo>
                  <a:cubicBezTo>
                    <a:pt x="152029" y="46254"/>
                    <a:pt x="154585" y="43700"/>
                    <a:pt x="154585" y="39870"/>
                  </a:cubicBezTo>
                  <a:lnTo>
                    <a:pt x="154585" y="34124"/>
                  </a:lnTo>
                  <a:cubicBezTo>
                    <a:pt x="154585" y="32848"/>
                    <a:pt x="154585" y="32209"/>
                    <a:pt x="153946" y="31571"/>
                  </a:cubicBezTo>
                  <a:lnTo>
                    <a:pt x="149473" y="23272"/>
                  </a:lnTo>
                  <a:lnTo>
                    <a:pt x="151390" y="20080"/>
                  </a:lnTo>
                  <a:cubicBezTo>
                    <a:pt x="186535" y="33486"/>
                    <a:pt x="211456" y="66044"/>
                    <a:pt x="215290" y="103710"/>
                  </a:cubicBezTo>
                  <a:lnTo>
                    <a:pt x="215290" y="103710"/>
                  </a:lnTo>
                  <a:close/>
                  <a:moveTo>
                    <a:pt x="83018" y="18165"/>
                  </a:moveTo>
                  <a:lnTo>
                    <a:pt x="84296" y="19441"/>
                  </a:lnTo>
                  <a:lnTo>
                    <a:pt x="78545" y="22633"/>
                  </a:lnTo>
                  <a:lnTo>
                    <a:pt x="70877" y="22633"/>
                  </a:lnTo>
                  <a:cubicBezTo>
                    <a:pt x="74072" y="20718"/>
                    <a:pt x="77906" y="19441"/>
                    <a:pt x="81101" y="18165"/>
                  </a:cubicBezTo>
                  <a:lnTo>
                    <a:pt x="83018" y="18165"/>
                  </a:lnTo>
                  <a:close/>
                  <a:moveTo>
                    <a:pt x="60653" y="27741"/>
                  </a:moveTo>
                  <a:lnTo>
                    <a:pt x="52985" y="35401"/>
                  </a:lnTo>
                  <a:cubicBezTo>
                    <a:pt x="51707" y="36678"/>
                    <a:pt x="51068" y="37955"/>
                    <a:pt x="51068" y="39870"/>
                  </a:cubicBezTo>
                  <a:lnTo>
                    <a:pt x="51068" y="43062"/>
                  </a:lnTo>
                  <a:lnTo>
                    <a:pt x="47873" y="46254"/>
                  </a:lnTo>
                  <a:lnTo>
                    <a:pt x="32537" y="53915"/>
                  </a:lnTo>
                  <a:cubicBezTo>
                    <a:pt x="40205" y="43700"/>
                    <a:pt x="49790" y="34763"/>
                    <a:pt x="60653" y="27741"/>
                  </a:cubicBezTo>
                  <a:lnTo>
                    <a:pt x="60653" y="27741"/>
                  </a:lnTo>
                  <a:close/>
                  <a:moveTo>
                    <a:pt x="17202" y="143290"/>
                  </a:moveTo>
                  <a:cubicBezTo>
                    <a:pt x="15285" y="136906"/>
                    <a:pt x="14007" y="130522"/>
                    <a:pt x="13368" y="124138"/>
                  </a:cubicBezTo>
                  <a:lnTo>
                    <a:pt x="17202" y="127969"/>
                  </a:lnTo>
                  <a:lnTo>
                    <a:pt x="17202" y="142014"/>
                  </a:lnTo>
                  <a:cubicBezTo>
                    <a:pt x="17202" y="142652"/>
                    <a:pt x="17202" y="143290"/>
                    <a:pt x="17202" y="143290"/>
                  </a:cubicBezTo>
                  <a:lnTo>
                    <a:pt x="17202" y="143290"/>
                  </a:lnTo>
                  <a:close/>
                  <a:moveTo>
                    <a:pt x="17841" y="144567"/>
                  </a:moveTo>
                  <a:cubicBezTo>
                    <a:pt x="17841" y="144567"/>
                    <a:pt x="17841" y="145206"/>
                    <a:pt x="18480" y="145206"/>
                  </a:cubicBezTo>
                  <a:lnTo>
                    <a:pt x="29981" y="162442"/>
                  </a:lnTo>
                  <a:cubicBezTo>
                    <a:pt x="30620" y="163081"/>
                    <a:pt x="31259" y="164358"/>
                    <a:pt x="32537" y="164358"/>
                  </a:cubicBezTo>
                  <a:lnTo>
                    <a:pt x="40205" y="168188"/>
                  </a:lnTo>
                  <a:lnTo>
                    <a:pt x="35732" y="177125"/>
                  </a:lnTo>
                  <a:cubicBezTo>
                    <a:pt x="27425" y="167549"/>
                    <a:pt x="21675" y="156697"/>
                    <a:pt x="17841" y="144567"/>
                  </a:cubicBezTo>
                  <a:lnTo>
                    <a:pt x="17841" y="144567"/>
                  </a:lnTo>
                  <a:close/>
                  <a:moveTo>
                    <a:pt x="136054" y="205215"/>
                  </a:moveTo>
                  <a:lnTo>
                    <a:pt x="132220" y="196916"/>
                  </a:lnTo>
                  <a:lnTo>
                    <a:pt x="132220" y="192447"/>
                  </a:lnTo>
                  <a:cubicBezTo>
                    <a:pt x="132220" y="191170"/>
                    <a:pt x="132220" y="190532"/>
                    <a:pt x="131581" y="189255"/>
                  </a:cubicBezTo>
                  <a:lnTo>
                    <a:pt x="126469" y="179041"/>
                  </a:lnTo>
                  <a:lnTo>
                    <a:pt x="126469" y="174572"/>
                  </a:lnTo>
                  <a:cubicBezTo>
                    <a:pt x="126469" y="172018"/>
                    <a:pt x="125191" y="170103"/>
                    <a:pt x="122636" y="168826"/>
                  </a:cubicBezTo>
                  <a:lnTo>
                    <a:pt x="111134" y="163081"/>
                  </a:lnTo>
                  <a:cubicBezTo>
                    <a:pt x="110495" y="162442"/>
                    <a:pt x="109217" y="162442"/>
                    <a:pt x="108578" y="162442"/>
                  </a:cubicBezTo>
                  <a:lnTo>
                    <a:pt x="93242" y="162442"/>
                  </a:lnTo>
                  <a:lnTo>
                    <a:pt x="85574" y="158612"/>
                  </a:lnTo>
                  <a:lnTo>
                    <a:pt x="81101" y="145206"/>
                  </a:lnTo>
                  <a:lnTo>
                    <a:pt x="81101" y="132438"/>
                  </a:lnTo>
                  <a:lnTo>
                    <a:pt x="90047" y="123500"/>
                  </a:lnTo>
                  <a:lnTo>
                    <a:pt x="98993" y="119031"/>
                  </a:lnTo>
                  <a:lnTo>
                    <a:pt x="111773" y="119031"/>
                  </a:lnTo>
                  <a:lnTo>
                    <a:pt x="121358" y="128607"/>
                  </a:lnTo>
                  <a:cubicBezTo>
                    <a:pt x="122636" y="129884"/>
                    <a:pt x="123914" y="130522"/>
                    <a:pt x="125831" y="130522"/>
                  </a:cubicBezTo>
                  <a:lnTo>
                    <a:pt x="131581" y="130522"/>
                  </a:lnTo>
                  <a:cubicBezTo>
                    <a:pt x="133498" y="130522"/>
                    <a:pt x="134776" y="129884"/>
                    <a:pt x="136054" y="128607"/>
                  </a:cubicBezTo>
                  <a:lnTo>
                    <a:pt x="139888" y="124777"/>
                  </a:lnTo>
                  <a:lnTo>
                    <a:pt x="148195" y="124777"/>
                  </a:lnTo>
                  <a:cubicBezTo>
                    <a:pt x="148195" y="125415"/>
                    <a:pt x="148195" y="126054"/>
                    <a:pt x="148834" y="126692"/>
                  </a:cubicBezTo>
                  <a:lnTo>
                    <a:pt x="160336" y="149674"/>
                  </a:lnTo>
                  <a:cubicBezTo>
                    <a:pt x="160975" y="150951"/>
                    <a:pt x="162253" y="152228"/>
                    <a:pt x="164170" y="152866"/>
                  </a:cubicBezTo>
                  <a:lnTo>
                    <a:pt x="175672" y="156697"/>
                  </a:lnTo>
                  <a:lnTo>
                    <a:pt x="161614" y="170741"/>
                  </a:lnTo>
                  <a:cubicBezTo>
                    <a:pt x="160336" y="172018"/>
                    <a:pt x="159697" y="173295"/>
                    <a:pt x="159697" y="175210"/>
                  </a:cubicBezTo>
                  <a:lnTo>
                    <a:pt x="159697" y="183509"/>
                  </a:lnTo>
                  <a:lnTo>
                    <a:pt x="150112" y="193085"/>
                  </a:lnTo>
                  <a:cubicBezTo>
                    <a:pt x="148834" y="194362"/>
                    <a:pt x="148195" y="195639"/>
                    <a:pt x="148195" y="197554"/>
                  </a:cubicBezTo>
                  <a:lnTo>
                    <a:pt x="148195" y="208407"/>
                  </a:lnTo>
                  <a:cubicBezTo>
                    <a:pt x="147556" y="208407"/>
                    <a:pt x="146917" y="209045"/>
                    <a:pt x="146278" y="209045"/>
                  </a:cubicBezTo>
                  <a:lnTo>
                    <a:pt x="136054" y="205215"/>
                  </a:lnTo>
                  <a:close/>
                  <a:moveTo>
                    <a:pt x="188452" y="182233"/>
                  </a:moveTo>
                  <a:lnTo>
                    <a:pt x="188452" y="182233"/>
                  </a:lnTo>
                  <a:cubicBezTo>
                    <a:pt x="188452" y="178402"/>
                    <a:pt x="185896" y="175210"/>
                    <a:pt x="182062" y="175210"/>
                  </a:cubicBezTo>
                  <a:cubicBezTo>
                    <a:pt x="178228" y="175210"/>
                    <a:pt x="175672" y="177764"/>
                    <a:pt x="175672" y="181594"/>
                  </a:cubicBezTo>
                  <a:lnTo>
                    <a:pt x="175672" y="193724"/>
                  </a:lnTo>
                  <a:cubicBezTo>
                    <a:pt x="170560" y="197554"/>
                    <a:pt x="165448" y="200746"/>
                    <a:pt x="160336" y="203300"/>
                  </a:cubicBezTo>
                  <a:lnTo>
                    <a:pt x="160336" y="200746"/>
                  </a:lnTo>
                  <a:lnTo>
                    <a:pt x="169921" y="191170"/>
                  </a:lnTo>
                  <a:cubicBezTo>
                    <a:pt x="171199" y="189893"/>
                    <a:pt x="171838" y="188617"/>
                    <a:pt x="171838" y="186701"/>
                  </a:cubicBezTo>
                  <a:lnTo>
                    <a:pt x="171838" y="177764"/>
                  </a:lnTo>
                  <a:lnTo>
                    <a:pt x="187174" y="162442"/>
                  </a:lnTo>
                  <a:cubicBezTo>
                    <a:pt x="188452" y="161166"/>
                    <a:pt x="189091" y="159889"/>
                    <a:pt x="189091" y="157974"/>
                  </a:cubicBezTo>
                  <a:lnTo>
                    <a:pt x="189091" y="152228"/>
                  </a:lnTo>
                  <a:cubicBezTo>
                    <a:pt x="189091" y="149674"/>
                    <a:pt x="187174" y="146482"/>
                    <a:pt x="184618" y="145844"/>
                  </a:cubicBezTo>
                  <a:lnTo>
                    <a:pt x="169921" y="140737"/>
                  </a:lnTo>
                  <a:lnTo>
                    <a:pt x="160336" y="121585"/>
                  </a:lnTo>
                  <a:lnTo>
                    <a:pt x="160336" y="117116"/>
                  </a:lnTo>
                  <a:cubicBezTo>
                    <a:pt x="160336" y="113286"/>
                    <a:pt x="157780" y="110732"/>
                    <a:pt x="153946" y="110732"/>
                  </a:cubicBezTo>
                  <a:lnTo>
                    <a:pt x="136693" y="110732"/>
                  </a:lnTo>
                  <a:cubicBezTo>
                    <a:pt x="134776" y="110732"/>
                    <a:pt x="133498" y="111371"/>
                    <a:pt x="132220" y="112647"/>
                  </a:cubicBezTo>
                  <a:lnTo>
                    <a:pt x="128386" y="116478"/>
                  </a:lnTo>
                  <a:lnTo>
                    <a:pt x="118802" y="106902"/>
                  </a:lnTo>
                  <a:cubicBezTo>
                    <a:pt x="117524" y="105625"/>
                    <a:pt x="116246" y="104987"/>
                    <a:pt x="114329" y="104987"/>
                  </a:cubicBezTo>
                  <a:lnTo>
                    <a:pt x="97076" y="104987"/>
                  </a:lnTo>
                  <a:cubicBezTo>
                    <a:pt x="95798" y="104987"/>
                    <a:pt x="95159" y="104987"/>
                    <a:pt x="94520" y="105625"/>
                  </a:cubicBezTo>
                  <a:lnTo>
                    <a:pt x="83018" y="111371"/>
                  </a:lnTo>
                  <a:cubicBezTo>
                    <a:pt x="82379" y="111371"/>
                    <a:pt x="81740" y="112009"/>
                    <a:pt x="81101" y="112647"/>
                  </a:cubicBezTo>
                  <a:lnTo>
                    <a:pt x="69599" y="124138"/>
                  </a:lnTo>
                  <a:cubicBezTo>
                    <a:pt x="68321" y="125415"/>
                    <a:pt x="67682" y="126692"/>
                    <a:pt x="67682" y="128607"/>
                  </a:cubicBezTo>
                  <a:lnTo>
                    <a:pt x="67682" y="145844"/>
                  </a:lnTo>
                  <a:cubicBezTo>
                    <a:pt x="67682" y="146482"/>
                    <a:pt x="67682" y="147121"/>
                    <a:pt x="67682" y="147759"/>
                  </a:cubicBezTo>
                  <a:lnTo>
                    <a:pt x="73433" y="164996"/>
                  </a:lnTo>
                  <a:cubicBezTo>
                    <a:pt x="74072" y="166911"/>
                    <a:pt x="75350" y="168188"/>
                    <a:pt x="76628" y="168826"/>
                  </a:cubicBezTo>
                  <a:lnTo>
                    <a:pt x="88130" y="174572"/>
                  </a:lnTo>
                  <a:cubicBezTo>
                    <a:pt x="88769" y="175210"/>
                    <a:pt x="90047" y="175210"/>
                    <a:pt x="90686" y="175210"/>
                  </a:cubicBezTo>
                  <a:lnTo>
                    <a:pt x="106022" y="175210"/>
                  </a:lnTo>
                  <a:lnTo>
                    <a:pt x="112412" y="178402"/>
                  </a:lnTo>
                  <a:lnTo>
                    <a:pt x="112412" y="180317"/>
                  </a:lnTo>
                  <a:cubicBezTo>
                    <a:pt x="112412" y="181594"/>
                    <a:pt x="112412" y="182233"/>
                    <a:pt x="113051" y="183509"/>
                  </a:cubicBezTo>
                  <a:lnTo>
                    <a:pt x="118163" y="193724"/>
                  </a:lnTo>
                  <a:lnTo>
                    <a:pt x="118163" y="198193"/>
                  </a:lnTo>
                  <a:cubicBezTo>
                    <a:pt x="118163" y="199469"/>
                    <a:pt x="118163" y="200108"/>
                    <a:pt x="118802" y="201385"/>
                  </a:cubicBezTo>
                  <a:lnTo>
                    <a:pt x="124552" y="212876"/>
                  </a:lnTo>
                  <a:cubicBezTo>
                    <a:pt x="124552" y="213514"/>
                    <a:pt x="125191" y="213514"/>
                    <a:pt x="125831" y="214152"/>
                  </a:cubicBezTo>
                  <a:cubicBezTo>
                    <a:pt x="121997" y="214791"/>
                    <a:pt x="117524" y="214791"/>
                    <a:pt x="113690" y="214791"/>
                  </a:cubicBezTo>
                  <a:cubicBezTo>
                    <a:pt x="88769" y="214791"/>
                    <a:pt x="65126" y="205853"/>
                    <a:pt x="46595" y="189255"/>
                  </a:cubicBezTo>
                  <a:lnTo>
                    <a:pt x="46595" y="183509"/>
                  </a:lnTo>
                  <a:lnTo>
                    <a:pt x="51707" y="173295"/>
                  </a:lnTo>
                  <a:cubicBezTo>
                    <a:pt x="52346" y="172657"/>
                    <a:pt x="52346" y="171380"/>
                    <a:pt x="52346" y="170103"/>
                  </a:cubicBezTo>
                  <a:lnTo>
                    <a:pt x="52346" y="164358"/>
                  </a:lnTo>
                  <a:cubicBezTo>
                    <a:pt x="52346" y="161804"/>
                    <a:pt x="51068" y="159889"/>
                    <a:pt x="48512" y="158612"/>
                  </a:cubicBezTo>
                  <a:lnTo>
                    <a:pt x="38927" y="153505"/>
                  </a:lnTo>
                  <a:lnTo>
                    <a:pt x="29981" y="139460"/>
                  </a:lnTo>
                  <a:lnTo>
                    <a:pt x="29981" y="124138"/>
                  </a:lnTo>
                  <a:cubicBezTo>
                    <a:pt x="29981" y="122862"/>
                    <a:pt x="29342" y="120946"/>
                    <a:pt x="28064" y="120308"/>
                  </a:cubicBezTo>
                  <a:lnTo>
                    <a:pt x="22952" y="115201"/>
                  </a:lnTo>
                  <a:lnTo>
                    <a:pt x="14007" y="101156"/>
                  </a:lnTo>
                  <a:cubicBezTo>
                    <a:pt x="15285" y="89665"/>
                    <a:pt x="18480" y="78812"/>
                    <a:pt x="23592" y="68598"/>
                  </a:cubicBezTo>
                  <a:lnTo>
                    <a:pt x="29342" y="68598"/>
                  </a:lnTo>
                  <a:cubicBezTo>
                    <a:pt x="30620" y="68598"/>
                    <a:pt x="31259" y="68598"/>
                    <a:pt x="31898" y="67960"/>
                  </a:cubicBezTo>
                  <a:lnTo>
                    <a:pt x="54902" y="56468"/>
                  </a:lnTo>
                  <a:cubicBezTo>
                    <a:pt x="55541" y="56468"/>
                    <a:pt x="56180" y="55830"/>
                    <a:pt x="56819" y="55192"/>
                  </a:cubicBezTo>
                  <a:lnTo>
                    <a:pt x="62570" y="49446"/>
                  </a:lnTo>
                  <a:cubicBezTo>
                    <a:pt x="63848" y="48169"/>
                    <a:pt x="64487" y="46892"/>
                    <a:pt x="64487" y="44977"/>
                  </a:cubicBezTo>
                  <a:lnTo>
                    <a:pt x="64487" y="41785"/>
                  </a:lnTo>
                  <a:lnTo>
                    <a:pt x="72155" y="34124"/>
                  </a:lnTo>
                  <a:lnTo>
                    <a:pt x="81101" y="34124"/>
                  </a:lnTo>
                  <a:cubicBezTo>
                    <a:pt x="82379" y="34124"/>
                    <a:pt x="83018" y="34124"/>
                    <a:pt x="83657" y="33486"/>
                  </a:cubicBezTo>
                  <a:lnTo>
                    <a:pt x="95159" y="27741"/>
                  </a:lnTo>
                  <a:cubicBezTo>
                    <a:pt x="97076" y="26464"/>
                    <a:pt x="98354" y="24549"/>
                    <a:pt x="98993" y="21995"/>
                  </a:cubicBezTo>
                  <a:lnTo>
                    <a:pt x="98993" y="16249"/>
                  </a:lnTo>
                  <a:cubicBezTo>
                    <a:pt x="98993" y="14973"/>
                    <a:pt x="98354" y="13696"/>
                    <a:pt x="97715" y="13057"/>
                  </a:cubicBezTo>
                  <a:cubicBezTo>
                    <a:pt x="103466" y="11781"/>
                    <a:pt x="109217" y="11781"/>
                    <a:pt x="114968" y="11781"/>
                  </a:cubicBezTo>
                  <a:cubicBezTo>
                    <a:pt x="123275" y="11781"/>
                    <a:pt x="131581" y="13057"/>
                    <a:pt x="139888" y="14973"/>
                  </a:cubicBezTo>
                  <a:lnTo>
                    <a:pt x="137332" y="19441"/>
                  </a:lnTo>
                  <a:cubicBezTo>
                    <a:pt x="136693" y="21357"/>
                    <a:pt x="136693" y="23272"/>
                    <a:pt x="137332" y="25187"/>
                  </a:cubicBezTo>
                  <a:lnTo>
                    <a:pt x="141166" y="32848"/>
                  </a:lnTo>
                  <a:lnTo>
                    <a:pt x="137332" y="32848"/>
                  </a:lnTo>
                  <a:cubicBezTo>
                    <a:pt x="136693" y="32848"/>
                    <a:pt x="136054" y="32848"/>
                    <a:pt x="135415" y="32848"/>
                  </a:cubicBezTo>
                  <a:lnTo>
                    <a:pt x="118163" y="38593"/>
                  </a:lnTo>
                  <a:cubicBezTo>
                    <a:pt x="116246" y="39232"/>
                    <a:pt x="114968" y="40508"/>
                    <a:pt x="114329" y="42424"/>
                  </a:cubicBezTo>
                  <a:lnTo>
                    <a:pt x="108578" y="59660"/>
                  </a:lnTo>
                  <a:cubicBezTo>
                    <a:pt x="107939" y="61576"/>
                    <a:pt x="107939" y="62852"/>
                    <a:pt x="109217" y="64768"/>
                  </a:cubicBezTo>
                  <a:lnTo>
                    <a:pt x="111134" y="68598"/>
                  </a:lnTo>
                  <a:lnTo>
                    <a:pt x="110495" y="69236"/>
                  </a:lnTo>
                  <a:lnTo>
                    <a:pt x="106661" y="73067"/>
                  </a:lnTo>
                  <a:lnTo>
                    <a:pt x="103466" y="73067"/>
                  </a:lnTo>
                  <a:cubicBezTo>
                    <a:pt x="101549" y="73067"/>
                    <a:pt x="100271" y="73705"/>
                    <a:pt x="98993" y="74982"/>
                  </a:cubicBezTo>
                  <a:lnTo>
                    <a:pt x="93242" y="80727"/>
                  </a:lnTo>
                  <a:cubicBezTo>
                    <a:pt x="91964" y="82004"/>
                    <a:pt x="91325" y="83281"/>
                    <a:pt x="91325" y="85196"/>
                  </a:cubicBezTo>
                  <a:lnTo>
                    <a:pt x="91325" y="96687"/>
                  </a:lnTo>
                  <a:cubicBezTo>
                    <a:pt x="91325" y="100518"/>
                    <a:pt x="93881" y="103071"/>
                    <a:pt x="97715" y="103071"/>
                  </a:cubicBezTo>
                  <a:lnTo>
                    <a:pt x="120719" y="103071"/>
                  </a:lnTo>
                  <a:cubicBezTo>
                    <a:pt x="122636" y="103071"/>
                    <a:pt x="123914" y="102433"/>
                    <a:pt x="125191" y="101156"/>
                  </a:cubicBezTo>
                  <a:lnTo>
                    <a:pt x="129025" y="97326"/>
                  </a:lnTo>
                  <a:lnTo>
                    <a:pt x="139249" y="97326"/>
                  </a:lnTo>
                  <a:lnTo>
                    <a:pt x="143083" y="104987"/>
                  </a:lnTo>
                  <a:cubicBezTo>
                    <a:pt x="144361" y="106902"/>
                    <a:pt x="146278" y="108179"/>
                    <a:pt x="148834" y="108179"/>
                  </a:cubicBezTo>
                  <a:lnTo>
                    <a:pt x="154585" y="108179"/>
                  </a:lnTo>
                  <a:cubicBezTo>
                    <a:pt x="156502" y="108179"/>
                    <a:pt x="157780" y="107540"/>
                    <a:pt x="159058" y="106263"/>
                  </a:cubicBezTo>
                  <a:lnTo>
                    <a:pt x="160975" y="104348"/>
                  </a:lnTo>
                  <a:lnTo>
                    <a:pt x="165448" y="125415"/>
                  </a:lnTo>
                  <a:cubicBezTo>
                    <a:pt x="165448" y="126054"/>
                    <a:pt x="165448" y="126692"/>
                    <a:pt x="166087" y="126692"/>
                  </a:cubicBezTo>
                  <a:lnTo>
                    <a:pt x="171838" y="138183"/>
                  </a:lnTo>
                  <a:cubicBezTo>
                    <a:pt x="173116" y="140098"/>
                    <a:pt x="175033" y="141375"/>
                    <a:pt x="177589" y="141375"/>
                  </a:cubicBezTo>
                  <a:lnTo>
                    <a:pt x="188452" y="141375"/>
                  </a:lnTo>
                  <a:cubicBezTo>
                    <a:pt x="191008" y="141375"/>
                    <a:pt x="192925" y="140098"/>
                    <a:pt x="194203" y="138183"/>
                  </a:cubicBezTo>
                  <a:lnTo>
                    <a:pt x="199954" y="126692"/>
                  </a:lnTo>
                  <a:cubicBezTo>
                    <a:pt x="200593" y="126054"/>
                    <a:pt x="200593" y="124777"/>
                    <a:pt x="200593" y="124138"/>
                  </a:cubicBezTo>
                  <a:lnTo>
                    <a:pt x="200593" y="118393"/>
                  </a:lnTo>
                  <a:cubicBezTo>
                    <a:pt x="200593" y="116478"/>
                    <a:pt x="199954" y="115201"/>
                    <a:pt x="198676" y="113924"/>
                  </a:cubicBezTo>
                  <a:lnTo>
                    <a:pt x="194842" y="110094"/>
                  </a:lnTo>
                  <a:lnTo>
                    <a:pt x="198676" y="105625"/>
                  </a:lnTo>
                  <a:cubicBezTo>
                    <a:pt x="199315" y="104987"/>
                    <a:pt x="199315" y="104987"/>
                    <a:pt x="199954" y="104348"/>
                  </a:cubicBezTo>
                  <a:lnTo>
                    <a:pt x="212734" y="117116"/>
                  </a:lnTo>
                  <a:cubicBezTo>
                    <a:pt x="214012" y="117755"/>
                    <a:pt x="214651" y="118393"/>
                    <a:pt x="216568" y="118393"/>
                  </a:cubicBezTo>
                  <a:cubicBezTo>
                    <a:pt x="214012" y="143290"/>
                    <a:pt x="204427" y="164996"/>
                    <a:pt x="188452" y="182233"/>
                  </a:cubicBezTo>
                  <a:lnTo>
                    <a:pt x="188452" y="182233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4">
              <a:extLst>
                <a:ext uri="{FF2B5EF4-FFF2-40B4-BE49-F238E27FC236}">
                  <a16:creationId xmlns:a16="http://schemas.microsoft.com/office/drawing/2014/main" id="{9A539EBD-73C9-4693-AAB8-A8035002C4B0}"/>
                </a:ext>
              </a:extLst>
            </p:cNvPr>
            <p:cNvSpPr/>
            <p:nvPr/>
          </p:nvSpPr>
          <p:spPr>
            <a:xfrm>
              <a:off x="619823" y="3440090"/>
              <a:ext cx="24043" cy="36014"/>
            </a:xfrm>
            <a:custGeom>
              <a:avLst/>
              <a:gdLst>
                <a:gd name="connsiteX0" fmla="*/ 10863 w 24043"/>
                <a:gd name="connsiteY0" fmla="*/ 34235 h 36014"/>
                <a:gd name="connsiteX1" fmla="*/ 16614 w 24043"/>
                <a:gd name="connsiteY1" fmla="*/ 28490 h 36014"/>
                <a:gd name="connsiteX2" fmla="*/ 17892 w 24043"/>
                <a:gd name="connsiteY2" fmla="*/ 25936 h 36014"/>
                <a:gd name="connsiteX3" fmla="*/ 23643 w 24043"/>
                <a:gd name="connsiteY3" fmla="*/ 8699 h 36014"/>
                <a:gd name="connsiteX4" fmla="*/ 19809 w 24043"/>
                <a:gd name="connsiteY4" fmla="*/ 400 h 36014"/>
                <a:gd name="connsiteX5" fmla="*/ 19809 w 24043"/>
                <a:gd name="connsiteY5" fmla="*/ 400 h 36014"/>
                <a:gd name="connsiteX6" fmla="*/ 11502 w 24043"/>
                <a:gd name="connsiteY6" fmla="*/ 4231 h 36014"/>
                <a:gd name="connsiteX7" fmla="*/ 6390 w 24043"/>
                <a:gd name="connsiteY7" fmla="*/ 19552 h 36014"/>
                <a:gd name="connsiteX8" fmla="*/ 1917 w 24043"/>
                <a:gd name="connsiteY8" fmla="*/ 24021 h 36014"/>
                <a:gd name="connsiteX9" fmla="*/ 1917 w 24043"/>
                <a:gd name="connsiteY9" fmla="*/ 32958 h 36014"/>
                <a:gd name="connsiteX10" fmla="*/ 10863 w 24043"/>
                <a:gd name="connsiteY10" fmla="*/ 34235 h 36014"/>
                <a:gd name="connsiteX11" fmla="*/ 10863 w 24043"/>
                <a:gd name="connsiteY11" fmla="*/ 34235 h 36014"/>
                <a:gd name="connsiteX12" fmla="*/ 10863 w 24043"/>
                <a:gd name="connsiteY12" fmla="*/ 34235 h 3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043" h="36014">
                  <a:moveTo>
                    <a:pt x="10863" y="34235"/>
                  </a:moveTo>
                  <a:lnTo>
                    <a:pt x="16614" y="28490"/>
                  </a:lnTo>
                  <a:cubicBezTo>
                    <a:pt x="17253" y="27851"/>
                    <a:pt x="17892" y="27213"/>
                    <a:pt x="17892" y="25936"/>
                  </a:cubicBezTo>
                  <a:lnTo>
                    <a:pt x="23643" y="8699"/>
                  </a:lnTo>
                  <a:cubicBezTo>
                    <a:pt x="24921" y="5507"/>
                    <a:pt x="23004" y="1677"/>
                    <a:pt x="19809" y="400"/>
                  </a:cubicBezTo>
                  <a:cubicBezTo>
                    <a:pt x="19809" y="400"/>
                    <a:pt x="19809" y="400"/>
                    <a:pt x="19809" y="400"/>
                  </a:cubicBezTo>
                  <a:cubicBezTo>
                    <a:pt x="16614" y="-877"/>
                    <a:pt x="12780" y="1039"/>
                    <a:pt x="11502" y="4231"/>
                  </a:cubicBezTo>
                  <a:lnTo>
                    <a:pt x="6390" y="19552"/>
                  </a:lnTo>
                  <a:lnTo>
                    <a:pt x="1917" y="24021"/>
                  </a:lnTo>
                  <a:cubicBezTo>
                    <a:pt x="-639" y="26574"/>
                    <a:pt x="-639" y="30405"/>
                    <a:pt x="1917" y="32958"/>
                  </a:cubicBezTo>
                  <a:cubicBezTo>
                    <a:pt x="4473" y="36789"/>
                    <a:pt x="8307" y="36789"/>
                    <a:pt x="10863" y="34235"/>
                  </a:cubicBezTo>
                  <a:cubicBezTo>
                    <a:pt x="10863" y="34235"/>
                    <a:pt x="10863" y="34235"/>
                    <a:pt x="10863" y="34235"/>
                  </a:cubicBezTo>
                  <a:lnTo>
                    <a:pt x="10863" y="34235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0339285-4ED1-4339-AC18-5C6B2FCC3C4F}"/>
              </a:ext>
            </a:extLst>
          </p:cNvPr>
          <p:cNvSpPr/>
          <p:nvPr/>
        </p:nvSpPr>
        <p:spPr>
          <a:xfrm>
            <a:off x="184225" y="1864932"/>
            <a:ext cx="4669652" cy="2252841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defRPr/>
            </a:pPr>
            <a:r>
              <a:rPr lang="en-US" b="1" spc="3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 GLOBAL</a:t>
            </a:r>
            <a:endParaRPr lang="en-US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50535E6-C7BE-4410-925A-CF64E1EAB35E}"/>
              </a:ext>
            </a:extLst>
          </p:cNvPr>
          <p:cNvSpPr txBox="1">
            <a:spLocks/>
          </p:cNvSpPr>
          <p:nvPr/>
        </p:nvSpPr>
        <p:spPr>
          <a:xfrm>
            <a:off x="603715" y="3380415"/>
            <a:ext cx="3833869" cy="3477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 only does this impact profit but also essential to language variety worldwide.</a:t>
            </a:r>
          </a:p>
        </p:txBody>
      </p:sp>
      <p:grpSp>
        <p:nvGrpSpPr>
          <p:cNvPr id="44" name="Graphic 4">
            <a:extLst>
              <a:ext uri="{FF2B5EF4-FFF2-40B4-BE49-F238E27FC236}">
                <a16:creationId xmlns:a16="http://schemas.microsoft.com/office/drawing/2014/main" id="{D19275DD-96B4-4695-B842-CE280B891BF1}"/>
              </a:ext>
            </a:extLst>
          </p:cNvPr>
          <p:cNvGrpSpPr/>
          <p:nvPr/>
        </p:nvGrpSpPr>
        <p:grpSpPr>
          <a:xfrm>
            <a:off x="2160345" y="2057163"/>
            <a:ext cx="722376" cy="722376"/>
            <a:chOff x="467104" y="3339623"/>
            <a:chExt cx="362309" cy="361971"/>
          </a:xfrm>
          <a:solidFill>
            <a:schemeClr val="accent6">
              <a:lumMod val="50000"/>
            </a:schemeClr>
          </a:solidFill>
        </p:grpSpPr>
        <p:sp>
          <p:nvSpPr>
            <p:cNvPr id="45" name="Graphic 4">
              <a:extLst>
                <a:ext uri="{FF2B5EF4-FFF2-40B4-BE49-F238E27FC236}">
                  <a16:creationId xmlns:a16="http://schemas.microsoft.com/office/drawing/2014/main" id="{4D26231D-3144-450D-A1A7-78A692D24E29}"/>
                </a:ext>
              </a:extLst>
            </p:cNvPr>
            <p:cNvSpPr/>
            <p:nvPr/>
          </p:nvSpPr>
          <p:spPr>
            <a:xfrm>
              <a:off x="467104" y="3339623"/>
              <a:ext cx="362309" cy="361971"/>
            </a:xfrm>
            <a:custGeom>
              <a:avLst/>
              <a:gdLst>
                <a:gd name="connsiteX0" fmla="*/ 181474 w 362309"/>
                <a:gd name="connsiteY0" fmla="*/ 0 h 361971"/>
                <a:gd name="connsiteX1" fmla="*/ 0 w 362309"/>
                <a:gd name="connsiteY1" fmla="*/ 180667 h 361971"/>
                <a:gd name="connsiteX2" fmla="*/ 181474 w 362309"/>
                <a:gd name="connsiteY2" fmla="*/ 361972 h 361971"/>
                <a:gd name="connsiteX3" fmla="*/ 362309 w 362309"/>
                <a:gd name="connsiteY3" fmla="*/ 180667 h 361971"/>
                <a:gd name="connsiteX4" fmla="*/ 362309 w 362309"/>
                <a:gd name="connsiteY4" fmla="*/ 180667 h 361971"/>
                <a:gd name="connsiteX5" fmla="*/ 181474 w 362309"/>
                <a:gd name="connsiteY5" fmla="*/ 0 h 361971"/>
                <a:gd name="connsiteX6" fmla="*/ 181474 w 362309"/>
                <a:gd name="connsiteY6" fmla="*/ 0 h 361971"/>
                <a:gd name="connsiteX7" fmla="*/ 181474 w 362309"/>
                <a:gd name="connsiteY7" fmla="*/ 349204 h 361971"/>
                <a:gd name="connsiteX8" fmla="*/ 13419 w 362309"/>
                <a:gd name="connsiteY8" fmla="*/ 181305 h 361971"/>
                <a:gd name="connsiteX9" fmla="*/ 181474 w 362309"/>
                <a:gd name="connsiteY9" fmla="*/ 12768 h 361971"/>
                <a:gd name="connsiteX10" fmla="*/ 349530 w 362309"/>
                <a:gd name="connsiteY10" fmla="*/ 181305 h 361971"/>
                <a:gd name="connsiteX11" fmla="*/ 349530 w 362309"/>
                <a:gd name="connsiteY11" fmla="*/ 181305 h 361971"/>
                <a:gd name="connsiteX12" fmla="*/ 181474 w 362309"/>
                <a:gd name="connsiteY12" fmla="*/ 349204 h 361971"/>
                <a:gd name="connsiteX13" fmla="*/ 181474 w 362309"/>
                <a:gd name="connsiteY13" fmla="*/ 349204 h 36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309" h="361971">
                  <a:moveTo>
                    <a:pt x="181474" y="0"/>
                  </a:moveTo>
                  <a:cubicBezTo>
                    <a:pt x="81152" y="0"/>
                    <a:pt x="0" y="81077"/>
                    <a:pt x="0" y="180667"/>
                  </a:cubicBezTo>
                  <a:cubicBezTo>
                    <a:pt x="0" y="280895"/>
                    <a:pt x="81152" y="361972"/>
                    <a:pt x="181474" y="361972"/>
                  </a:cubicBezTo>
                  <a:cubicBezTo>
                    <a:pt x="281796" y="361972"/>
                    <a:pt x="362309" y="280895"/>
                    <a:pt x="362309" y="180667"/>
                  </a:cubicBezTo>
                  <a:lnTo>
                    <a:pt x="362309" y="180667"/>
                  </a:lnTo>
                  <a:cubicBezTo>
                    <a:pt x="362309" y="81077"/>
                    <a:pt x="281796" y="0"/>
                    <a:pt x="181474" y="0"/>
                  </a:cubicBezTo>
                  <a:cubicBezTo>
                    <a:pt x="181474" y="0"/>
                    <a:pt x="181474" y="0"/>
                    <a:pt x="181474" y="0"/>
                  </a:cubicBezTo>
                  <a:close/>
                  <a:moveTo>
                    <a:pt x="181474" y="349204"/>
                  </a:moveTo>
                  <a:cubicBezTo>
                    <a:pt x="88181" y="349204"/>
                    <a:pt x="13419" y="273873"/>
                    <a:pt x="13419" y="181305"/>
                  </a:cubicBezTo>
                  <a:cubicBezTo>
                    <a:pt x="13419" y="88099"/>
                    <a:pt x="88820" y="12768"/>
                    <a:pt x="181474" y="12768"/>
                  </a:cubicBezTo>
                  <a:cubicBezTo>
                    <a:pt x="274128" y="12768"/>
                    <a:pt x="349530" y="88099"/>
                    <a:pt x="349530" y="181305"/>
                  </a:cubicBezTo>
                  <a:lnTo>
                    <a:pt x="349530" y="181305"/>
                  </a:lnTo>
                  <a:cubicBezTo>
                    <a:pt x="349530" y="273873"/>
                    <a:pt x="274128" y="349204"/>
                    <a:pt x="181474" y="349204"/>
                  </a:cubicBezTo>
                  <a:lnTo>
                    <a:pt x="181474" y="349204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raphic 4">
              <a:extLst>
                <a:ext uri="{FF2B5EF4-FFF2-40B4-BE49-F238E27FC236}">
                  <a16:creationId xmlns:a16="http://schemas.microsoft.com/office/drawing/2014/main" id="{88D2FC84-05FF-4BD4-86BC-1F0995853273}"/>
                </a:ext>
              </a:extLst>
            </p:cNvPr>
            <p:cNvSpPr/>
            <p:nvPr/>
          </p:nvSpPr>
          <p:spPr>
            <a:xfrm>
              <a:off x="534250" y="3407004"/>
              <a:ext cx="228708" cy="228496"/>
            </a:xfrm>
            <a:custGeom>
              <a:avLst/>
              <a:gdLst>
                <a:gd name="connsiteX0" fmla="*/ 228070 w 228708"/>
                <a:gd name="connsiteY0" fmla="*/ 106263 h 228496"/>
                <a:gd name="connsiteX1" fmla="*/ 106661 w 228708"/>
                <a:gd name="connsiteY1" fmla="*/ 289 h 228496"/>
                <a:gd name="connsiteX2" fmla="*/ 13368 w 228708"/>
                <a:gd name="connsiteY2" fmla="*/ 60299 h 228496"/>
                <a:gd name="connsiteX3" fmla="*/ 13368 w 228708"/>
                <a:gd name="connsiteY3" fmla="*/ 60937 h 228496"/>
                <a:gd name="connsiteX4" fmla="*/ 35732 w 228708"/>
                <a:gd name="connsiteY4" fmla="*/ 196916 h 228496"/>
                <a:gd name="connsiteX5" fmla="*/ 37010 w 228708"/>
                <a:gd name="connsiteY5" fmla="*/ 198193 h 228496"/>
                <a:gd name="connsiteX6" fmla="*/ 146278 w 228708"/>
                <a:gd name="connsiteY6" fmla="*/ 223728 h 228496"/>
                <a:gd name="connsiteX7" fmla="*/ 147556 w 228708"/>
                <a:gd name="connsiteY7" fmla="*/ 223728 h 228496"/>
                <a:gd name="connsiteX8" fmla="*/ 155863 w 228708"/>
                <a:gd name="connsiteY8" fmla="*/ 220536 h 228496"/>
                <a:gd name="connsiteX9" fmla="*/ 157141 w 228708"/>
                <a:gd name="connsiteY9" fmla="*/ 219898 h 228496"/>
                <a:gd name="connsiteX10" fmla="*/ 186535 w 228708"/>
                <a:gd name="connsiteY10" fmla="*/ 202661 h 228496"/>
                <a:gd name="connsiteX11" fmla="*/ 187174 w 228708"/>
                <a:gd name="connsiteY11" fmla="*/ 202023 h 228496"/>
                <a:gd name="connsiteX12" fmla="*/ 228708 w 228708"/>
                <a:gd name="connsiteY12" fmla="*/ 113924 h 228496"/>
                <a:gd name="connsiteX13" fmla="*/ 228708 w 228708"/>
                <a:gd name="connsiteY13" fmla="*/ 109455 h 228496"/>
                <a:gd name="connsiteX14" fmla="*/ 228070 w 228708"/>
                <a:gd name="connsiteY14" fmla="*/ 106263 h 228496"/>
                <a:gd name="connsiteX15" fmla="*/ 215290 w 228708"/>
                <a:gd name="connsiteY15" fmla="*/ 103710 h 228496"/>
                <a:gd name="connsiteX16" fmla="*/ 203788 w 228708"/>
                <a:gd name="connsiteY16" fmla="*/ 92219 h 228496"/>
                <a:gd name="connsiteX17" fmla="*/ 199315 w 228708"/>
                <a:gd name="connsiteY17" fmla="*/ 90303 h 228496"/>
                <a:gd name="connsiteX18" fmla="*/ 194203 w 228708"/>
                <a:gd name="connsiteY18" fmla="*/ 90303 h 228496"/>
                <a:gd name="connsiteX19" fmla="*/ 187813 w 228708"/>
                <a:gd name="connsiteY19" fmla="*/ 96687 h 228496"/>
                <a:gd name="connsiteX20" fmla="*/ 187813 w 228708"/>
                <a:gd name="connsiteY20" fmla="*/ 99879 h 228496"/>
                <a:gd name="connsiteX21" fmla="*/ 183979 w 228708"/>
                <a:gd name="connsiteY21" fmla="*/ 103710 h 228496"/>
                <a:gd name="connsiteX22" fmla="*/ 182062 w 228708"/>
                <a:gd name="connsiteY22" fmla="*/ 108179 h 228496"/>
                <a:gd name="connsiteX23" fmla="*/ 182062 w 228708"/>
                <a:gd name="connsiteY23" fmla="*/ 113924 h 228496"/>
                <a:gd name="connsiteX24" fmla="*/ 183979 w 228708"/>
                <a:gd name="connsiteY24" fmla="*/ 118393 h 228496"/>
                <a:gd name="connsiteX25" fmla="*/ 187813 w 228708"/>
                <a:gd name="connsiteY25" fmla="*/ 122223 h 228496"/>
                <a:gd name="connsiteX26" fmla="*/ 187813 w 228708"/>
                <a:gd name="connsiteY26" fmla="*/ 123500 h 228496"/>
                <a:gd name="connsiteX27" fmla="*/ 184618 w 228708"/>
                <a:gd name="connsiteY27" fmla="*/ 129884 h 228496"/>
                <a:gd name="connsiteX28" fmla="*/ 181423 w 228708"/>
                <a:gd name="connsiteY28" fmla="*/ 129884 h 228496"/>
                <a:gd name="connsiteX29" fmla="*/ 177589 w 228708"/>
                <a:gd name="connsiteY29" fmla="*/ 122862 h 228496"/>
                <a:gd name="connsiteX30" fmla="*/ 171838 w 228708"/>
                <a:gd name="connsiteY30" fmla="*/ 95411 h 228496"/>
                <a:gd name="connsiteX31" fmla="*/ 165448 w 228708"/>
                <a:gd name="connsiteY31" fmla="*/ 90303 h 228496"/>
                <a:gd name="connsiteX32" fmla="*/ 159697 w 228708"/>
                <a:gd name="connsiteY32" fmla="*/ 90303 h 228496"/>
                <a:gd name="connsiteX33" fmla="*/ 155224 w 228708"/>
                <a:gd name="connsiteY33" fmla="*/ 92219 h 228496"/>
                <a:gd name="connsiteX34" fmla="*/ 152029 w 228708"/>
                <a:gd name="connsiteY34" fmla="*/ 95411 h 228496"/>
                <a:gd name="connsiteX35" fmla="*/ 148195 w 228708"/>
                <a:gd name="connsiteY35" fmla="*/ 88388 h 228496"/>
                <a:gd name="connsiteX36" fmla="*/ 142444 w 228708"/>
                <a:gd name="connsiteY36" fmla="*/ 84558 h 228496"/>
                <a:gd name="connsiteX37" fmla="*/ 125191 w 228708"/>
                <a:gd name="connsiteY37" fmla="*/ 84558 h 228496"/>
                <a:gd name="connsiteX38" fmla="*/ 120719 w 228708"/>
                <a:gd name="connsiteY38" fmla="*/ 86473 h 228496"/>
                <a:gd name="connsiteX39" fmla="*/ 116885 w 228708"/>
                <a:gd name="connsiteY39" fmla="*/ 90303 h 228496"/>
                <a:gd name="connsiteX40" fmla="*/ 103466 w 228708"/>
                <a:gd name="connsiteY40" fmla="*/ 90303 h 228496"/>
                <a:gd name="connsiteX41" fmla="*/ 103466 w 228708"/>
                <a:gd name="connsiteY41" fmla="*/ 87750 h 228496"/>
                <a:gd name="connsiteX42" fmla="*/ 105383 w 228708"/>
                <a:gd name="connsiteY42" fmla="*/ 85835 h 228496"/>
                <a:gd name="connsiteX43" fmla="*/ 108578 w 228708"/>
                <a:gd name="connsiteY43" fmla="*/ 85835 h 228496"/>
                <a:gd name="connsiteX44" fmla="*/ 113051 w 228708"/>
                <a:gd name="connsiteY44" fmla="*/ 83919 h 228496"/>
                <a:gd name="connsiteX45" fmla="*/ 116885 w 228708"/>
                <a:gd name="connsiteY45" fmla="*/ 80089 h 228496"/>
                <a:gd name="connsiteX46" fmla="*/ 125831 w 228708"/>
                <a:gd name="connsiteY46" fmla="*/ 80089 h 228496"/>
                <a:gd name="connsiteX47" fmla="*/ 130303 w 228708"/>
                <a:gd name="connsiteY47" fmla="*/ 78174 h 228496"/>
                <a:gd name="connsiteX48" fmla="*/ 141805 w 228708"/>
                <a:gd name="connsiteY48" fmla="*/ 66683 h 228496"/>
                <a:gd name="connsiteX49" fmla="*/ 143722 w 228708"/>
                <a:gd name="connsiteY49" fmla="*/ 62214 h 228496"/>
                <a:gd name="connsiteX50" fmla="*/ 143722 w 228708"/>
                <a:gd name="connsiteY50" fmla="*/ 57107 h 228496"/>
                <a:gd name="connsiteX51" fmla="*/ 137332 w 228708"/>
                <a:gd name="connsiteY51" fmla="*/ 50723 h 228496"/>
                <a:gd name="connsiteX52" fmla="*/ 130942 w 228708"/>
                <a:gd name="connsiteY52" fmla="*/ 57107 h 228496"/>
                <a:gd name="connsiteX53" fmla="*/ 130942 w 228708"/>
                <a:gd name="connsiteY53" fmla="*/ 60299 h 228496"/>
                <a:gd name="connsiteX54" fmla="*/ 123914 w 228708"/>
                <a:gd name="connsiteY54" fmla="*/ 67321 h 228496"/>
                <a:gd name="connsiteX55" fmla="*/ 121358 w 228708"/>
                <a:gd name="connsiteY55" fmla="*/ 62214 h 228496"/>
                <a:gd name="connsiteX56" fmla="*/ 125191 w 228708"/>
                <a:gd name="connsiteY56" fmla="*/ 50723 h 228496"/>
                <a:gd name="connsiteX57" fmla="*/ 137971 w 228708"/>
                <a:gd name="connsiteY57" fmla="*/ 46254 h 228496"/>
                <a:gd name="connsiteX58" fmla="*/ 148195 w 228708"/>
                <a:gd name="connsiteY58" fmla="*/ 46254 h 228496"/>
                <a:gd name="connsiteX59" fmla="*/ 154585 w 228708"/>
                <a:gd name="connsiteY59" fmla="*/ 39870 h 228496"/>
                <a:gd name="connsiteX60" fmla="*/ 154585 w 228708"/>
                <a:gd name="connsiteY60" fmla="*/ 34124 h 228496"/>
                <a:gd name="connsiteX61" fmla="*/ 153946 w 228708"/>
                <a:gd name="connsiteY61" fmla="*/ 31571 h 228496"/>
                <a:gd name="connsiteX62" fmla="*/ 149473 w 228708"/>
                <a:gd name="connsiteY62" fmla="*/ 23272 h 228496"/>
                <a:gd name="connsiteX63" fmla="*/ 151390 w 228708"/>
                <a:gd name="connsiteY63" fmla="*/ 20080 h 228496"/>
                <a:gd name="connsiteX64" fmla="*/ 215290 w 228708"/>
                <a:gd name="connsiteY64" fmla="*/ 103710 h 228496"/>
                <a:gd name="connsiteX65" fmla="*/ 215290 w 228708"/>
                <a:gd name="connsiteY65" fmla="*/ 103710 h 228496"/>
                <a:gd name="connsiteX66" fmla="*/ 83018 w 228708"/>
                <a:gd name="connsiteY66" fmla="*/ 18165 h 228496"/>
                <a:gd name="connsiteX67" fmla="*/ 84296 w 228708"/>
                <a:gd name="connsiteY67" fmla="*/ 19441 h 228496"/>
                <a:gd name="connsiteX68" fmla="*/ 78545 w 228708"/>
                <a:gd name="connsiteY68" fmla="*/ 22633 h 228496"/>
                <a:gd name="connsiteX69" fmla="*/ 70877 w 228708"/>
                <a:gd name="connsiteY69" fmla="*/ 22633 h 228496"/>
                <a:gd name="connsiteX70" fmla="*/ 81101 w 228708"/>
                <a:gd name="connsiteY70" fmla="*/ 18165 h 228496"/>
                <a:gd name="connsiteX71" fmla="*/ 83018 w 228708"/>
                <a:gd name="connsiteY71" fmla="*/ 18165 h 228496"/>
                <a:gd name="connsiteX72" fmla="*/ 60653 w 228708"/>
                <a:gd name="connsiteY72" fmla="*/ 27741 h 228496"/>
                <a:gd name="connsiteX73" fmla="*/ 52985 w 228708"/>
                <a:gd name="connsiteY73" fmla="*/ 35401 h 228496"/>
                <a:gd name="connsiteX74" fmla="*/ 51068 w 228708"/>
                <a:gd name="connsiteY74" fmla="*/ 39870 h 228496"/>
                <a:gd name="connsiteX75" fmla="*/ 51068 w 228708"/>
                <a:gd name="connsiteY75" fmla="*/ 43062 h 228496"/>
                <a:gd name="connsiteX76" fmla="*/ 47873 w 228708"/>
                <a:gd name="connsiteY76" fmla="*/ 46254 h 228496"/>
                <a:gd name="connsiteX77" fmla="*/ 32537 w 228708"/>
                <a:gd name="connsiteY77" fmla="*/ 53915 h 228496"/>
                <a:gd name="connsiteX78" fmla="*/ 60653 w 228708"/>
                <a:gd name="connsiteY78" fmla="*/ 27741 h 228496"/>
                <a:gd name="connsiteX79" fmla="*/ 60653 w 228708"/>
                <a:gd name="connsiteY79" fmla="*/ 27741 h 228496"/>
                <a:gd name="connsiteX80" fmla="*/ 17202 w 228708"/>
                <a:gd name="connsiteY80" fmla="*/ 143290 h 228496"/>
                <a:gd name="connsiteX81" fmla="*/ 13368 w 228708"/>
                <a:gd name="connsiteY81" fmla="*/ 124138 h 228496"/>
                <a:gd name="connsiteX82" fmla="*/ 17202 w 228708"/>
                <a:gd name="connsiteY82" fmla="*/ 127969 h 228496"/>
                <a:gd name="connsiteX83" fmla="*/ 17202 w 228708"/>
                <a:gd name="connsiteY83" fmla="*/ 142014 h 228496"/>
                <a:gd name="connsiteX84" fmla="*/ 17202 w 228708"/>
                <a:gd name="connsiteY84" fmla="*/ 143290 h 228496"/>
                <a:gd name="connsiteX85" fmla="*/ 17202 w 228708"/>
                <a:gd name="connsiteY85" fmla="*/ 143290 h 228496"/>
                <a:gd name="connsiteX86" fmla="*/ 17841 w 228708"/>
                <a:gd name="connsiteY86" fmla="*/ 144567 h 228496"/>
                <a:gd name="connsiteX87" fmla="*/ 18480 w 228708"/>
                <a:gd name="connsiteY87" fmla="*/ 145206 h 228496"/>
                <a:gd name="connsiteX88" fmla="*/ 29981 w 228708"/>
                <a:gd name="connsiteY88" fmla="*/ 162442 h 228496"/>
                <a:gd name="connsiteX89" fmla="*/ 32537 w 228708"/>
                <a:gd name="connsiteY89" fmla="*/ 164358 h 228496"/>
                <a:gd name="connsiteX90" fmla="*/ 40205 w 228708"/>
                <a:gd name="connsiteY90" fmla="*/ 168188 h 228496"/>
                <a:gd name="connsiteX91" fmla="*/ 35732 w 228708"/>
                <a:gd name="connsiteY91" fmla="*/ 177125 h 228496"/>
                <a:gd name="connsiteX92" fmla="*/ 17841 w 228708"/>
                <a:gd name="connsiteY92" fmla="*/ 144567 h 228496"/>
                <a:gd name="connsiteX93" fmla="*/ 17841 w 228708"/>
                <a:gd name="connsiteY93" fmla="*/ 144567 h 228496"/>
                <a:gd name="connsiteX94" fmla="*/ 136054 w 228708"/>
                <a:gd name="connsiteY94" fmla="*/ 205215 h 228496"/>
                <a:gd name="connsiteX95" fmla="*/ 132220 w 228708"/>
                <a:gd name="connsiteY95" fmla="*/ 196916 h 228496"/>
                <a:gd name="connsiteX96" fmla="*/ 132220 w 228708"/>
                <a:gd name="connsiteY96" fmla="*/ 192447 h 228496"/>
                <a:gd name="connsiteX97" fmla="*/ 131581 w 228708"/>
                <a:gd name="connsiteY97" fmla="*/ 189255 h 228496"/>
                <a:gd name="connsiteX98" fmla="*/ 126469 w 228708"/>
                <a:gd name="connsiteY98" fmla="*/ 179041 h 228496"/>
                <a:gd name="connsiteX99" fmla="*/ 126469 w 228708"/>
                <a:gd name="connsiteY99" fmla="*/ 174572 h 228496"/>
                <a:gd name="connsiteX100" fmla="*/ 122636 w 228708"/>
                <a:gd name="connsiteY100" fmla="*/ 168826 h 228496"/>
                <a:gd name="connsiteX101" fmla="*/ 111134 w 228708"/>
                <a:gd name="connsiteY101" fmla="*/ 163081 h 228496"/>
                <a:gd name="connsiteX102" fmla="*/ 108578 w 228708"/>
                <a:gd name="connsiteY102" fmla="*/ 162442 h 228496"/>
                <a:gd name="connsiteX103" fmla="*/ 93242 w 228708"/>
                <a:gd name="connsiteY103" fmla="*/ 162442 h 228496"/>
                <a:gd name="connsiteX104" fmla="*/ 85574 w 228708"/>
                <a:gd name="connsiteY104" fmla="*/ 158612 h 228496"/>
                <a:gd name="connsiteX105" fmla="*/ 81101 w 228708"/>
                <a:gd name="connsiteY105" fmla="*/ 145206 h 228496"/>
                <a:gd name="connsiteX106" fmla="*/ 81101 w 228708"/>
                <a:gd name="connsiteY106" fmla="*/ 132438 h 228496"/>
                <a:gd name="connsiteX107" fmla="*/ 90047 w 228708"/>
                <a:gd name="connsiteY107" fmla="*/ 123500 h 228496"/>
                <a:gd name="connsiteX108" fmla="*/ 98993 w 228708"/>
                <a:gd name="connsiteY108" fmla="*/ 119031 h 228496"/>
                <a:gd name="connsiteX109" fmla="*/ 111773 w 228708"/>
                <a:gd name="connsiteY109" fmla="*/ 119031 h 228496"/>
                <a:gd name="connsiteX110" fmla="*/ 121358 w 228708"/>
                <a:gd name="connsiteY110" fmla="*/ 128607 h 228496"/>
                <a:gd name="connsiteX111" fmla="*/ 125831 w 228708"/>
                <a:gd name="connsiteY111" fmla="*/ 130522 h 228496"/>
                <a:gd name="connsiteX112" fmla="*/ 131581 w 228708"/>
                <a:gd name="connsiteY112" fmla="*/ 130522 h 228496"/>
                <a:gd name="connsiteX113" fmla="*/ 136054 w 228708"/>
                <a:gd name="connsiteY113" fmla="*/ 128607 h 228496"/>
                <a:gd name="connsiteX114" fmla="*/ 139888 w 228708"/>
                <a:gd name="connsiteY114" fmla="*/ 124777 h 228496"/>
                <a:gd name="connsiteX115" fmla="*/ 148195 w 228708"/>
                <a:gd name="connsiteY115" fmla="*/ 124777 h 228496"/>
                <a:gd name="connsiteX116" fmla="*/ 148834 w 228708"/>
                <a:gd name="connsiteY116" fmla="*/ 126692 h 228496"/>
                <a:gd name="connsiteX117" fmla="*/ 160336 w 228708"/>
                <a:gd name="connsiteY117" fmla="*/ 149674 h 228496"/>
                <a:gd name="connsiteX118" fmla="*/ 164170 w 228708"/>
                <a:gd name="connsiteY118" fmla="*/ 152866 h 228496"/>
                <a:gd name="connsiteX119" fmla="*/ 175672 w 228708"/>
                <a:gd name="connsiteY119" fmla="*/ 156697 h 228496"/>
                <a:gd name="connsiteX120" fmla="*/ 161614 w 228708"/>
                <a:gd name="connsiteY120" fmla="*/ 170741 h 228496"/>
                <a:gd name="connsiteX121" fmla="*/ 159697 w 228708"/>
                <a:gd name="connsiteY121" fmla="*/ 175210 h 228496"/>
                <a:gd name="connsiteX122" fmla="*/ 159697 w 228708"/>
                <a:gd name="connsiteY122" fmla="*/ 183509 h 228496"/>
                <a:gd name="connsiteX123" fmla="*/ 150112 w 228708"/>
                <a:gd name="connsiteY123" fmla="*/ 193085 h 228496"/>
                <a:gd name="connsiteX124" fmla="*/ 148195 w 228708"/>
                <a:gd name="connsiteY124" fmla="*/ 197554 h 228496"/>
                <a:gd name="connsiteX125" fmla="*/ 148195 w 228708"/>
                <a:gd name="connsiteY125" fmla="*/ 208407 h 228496"/>
                <a:gd name="connsiteX126" fmla="*/ 146278 w 228708"/>
                <a:gd name="connsiteY126" fmla="*/ 209045 h 228496"/>
                <a:gd name="connsiteX127" fmla="*/ 136054 w 228708"/>
                <a:gd name="connsiteY127" fmla="*/ 205215 h 228496"/>
                <a:gd name="connsiteX128" fmla="*/ 188452 w 228708"/>
                <a:gd name="connsiteY128" fmla="*/ 182233 h 228496"/>
                <a:gd name="connsiteX129" fmla="*/ 188452 w 228708"/>
                <a:gd name="connsiteY129" fmla="*/ 182233 h 228496"/>
                <a:gd name="connsiteX130" fmla="*/ 182062 w 228708"/>
                <a:gd name="connsiteY130" fmla="*/ 175210 h 228496"/>
                <a:gd name="connsiteX131" fmla="*/ 175672 w 228708"/>
                <a:gd name="connsiteY131" fmla="*/ 181594 h 228496"/>
                <a:gd name="connsiteX132" fmla="*/ 175672 w 228708"/>
                <a:gd name="connsiteY132" fmla="*/ 193724 h 228496"/>
                <a:gd name="connsiteX133" fmla="*/ 160336 w 228708"/>
                <a:gd name="connsiteY133" fmla="*/ 203300 h 228496"/>
                <a:gd name="connsiteX134" fmla="*/ 160336 w 228708"/>
                <a:gd name="connsiteY134" fmla="*/ 200746 h 228496"/>
                <a:gd name="connsiteX135" fmla="*/ 169921 w 228708"/>
                <a:gd name="connsiteY135" fmla="*/ 191170 h 228496"/>
                <a:gd name="connsiteX136" fmla="*/ 171838 w 228708"/>
                <a:gd name="connsiteY136" fmla="*/ 186701 h 228496"/>
                <a:gd name="connsiteX137" fmla="*/ 171838 w 228708"/>
                <a:gd name="connsiteY137" fmla="*/ 177764 h 228496"/>
                <a:gd name="connsiteX138" fmla="*/ 187174 w 228708"/>
                <a:gd name="connsiteY138" fmla="*/ 162442 h 228496"/>
                <a:gd name="connsiteX139" fmla="*/ 189091 w 228708"/>
                <a:gd name="connsiteY139" fmla="*/ 157974 h 228496"/>
                <a:gd name="connsiteX140" fmla="*/ 189091 w 228708"/>
                <a:gd name="connsiteY140" fmla="*/ 152228 h 228496"/>
                <a:gd name="connsiteX141" fmla="*/ 184618 w 228708"/>
                <a:gd name="connsiteY141" fmla="*/ 145844 h 228496"/>
                <a:gd name="connsiteX142" fmla="*/ 169921 w 228708"/>
                <a:gd name="connsiteY142" fmla="*/ 140737 h 228496"/>
                <a:gd name="connsiteX143" fmla="*/ 160336 w 228708"/>
                <a:gd name="connsiteY143" fmla="*/ 121585 h 228496"/>
                <a:gd name="connsiteX144" fmla="*/ 160336 w 228708"/>
                <a:gd name="connsiteY144" fmla="*/ 117116 h 228496"/>
                <a:gd name="connsiteX145" fmla="*/ 153946 w 228708"/>
                <a:gd name="connsiteY145" fmla="*/ 110732 h 228496"/>
                <a:gd name="connsiteX146" fmla="*/ 136693 w 228708"/>
                <a:gd name="connsiteY146" fmla="*/ 110732 h 228496"/>
                <a:gd name="connsiteX147" fmla="*/ 132220 w 228708"/>
                <a:gd name="connsiteY147" fmla="*/ 112647 h 228496"/>
                <a:gd name="connsiteX148" fmla="*/ 128386 w 228708"/>
                <a:gd name="connsiteY148" fmla="*/ 116478 h 228496"/>
                <a:gd name="connsiteX149" fmla="*/ 118802 w 228708"/>
                <a:gd name="connsiteY149" fmla="*/ 106902 h 228496"/>
                <a:gd name="connsiteX150" fmla="*/ 114329 w 228708"/>
                <a:gd name="connsiteY150" fmla="*/ 104987 h 228496"/>
                <a:gd name="connsiteX151" fmla="*/ 97076 w 228708"/>
                <a:gd name="connsiteY151" fmla="*/ 104987 h 228496"/>
                <a:gd name="connsiteX152" fmla="*/ 94520 w 228708"/>
                <a:gd name="connsiteY152" fmla="*/ 105625 h 228496"/>
                <a:gd name="connsiteX153" fmla="*/ 83018 w 228708"/>
                <a:gd name="connsiteY153" fmla="*/ 111371 h 228496"/>
                <a:gd name="connsiteX154" fmla="*/ 81101 w 228708"/>
                <a:gd name="connsiteY154" fmla="*/ 112647 h 228496"/>
                <a:gd name="connsiteX155" fmla="*/ 69599 w 228708"/>
                <a:gd name="connsiteY155" fmla="*/ 124138 h 228496"/>
                <a:gd name="connsiteX156" fmla="*/ 67682 w 228708"/>
                <a:gd name="connsiteY156" fmla="*/ 128607 h 228496"/>
                <a:gd name="connsiteX157" fmla="*/ 67682 w 228708"/>
                <a:gd name="connsiteY157" fmla="*/ 145844 h 228496"/>
                <a:gd name="connsiteX158" fmla="*/ 67682 w 228708"/>
                <a:gd name="connsiteY158" fmla="*/ 147759 h 228496"/>
                <a:gd name="connsiteX159" fmla="*/ 73433 w 228708"/>
                <a:gd name="connsiteY159" fmla="*/ 164996 h 228496"/>
                <a:gd name="connsiteX160" fmla="*/ 76628 w 228708"/>
                <a:gd name="connsiteY160" fmla="*/ 168826 h 228496"/>
                <a:gd name="connsiteX161" fmla="*/ 88130 w 228708"/>
                <a:gd name="connsiteY161" fmla="*/ 174572 h 228496"/>
                <a:gd name="connsiteX162" fmla="*/ 90686 w 228708"/>
                <a:gd name="connsiteY162" fmla="*/ 175210 h 228496"/>
                <a:gd name="connsiteX163" fmla="*/ 106022 w 228708"/>
                <a:gd name="connsiteY163" fmla="*/ 175210 h 228496"/>
                <a:gd name="connsiteX164" fmla="*/ 112412 w 228708"/>
                <a:gd name="connsiteY164" fmla="*/ 178402 h 228496"/>
                <a:gd name="connsiteX165" fmla="*/ 112412 w 228708"/>
                <a:gd name="connsiteY165" fmla="*/ 180317 h 228496"/>
                <a:gd name="connsiteX166" fmla="*/ 113051 w 228708"/>
                <a:gd name="connsiteY166" fmla="*/ 183509 h 228496"/>
                <a:gd name="connsiteX167" fmla="*/ 118163 w 228708"/>
                <a:gd name="connsiteY167" fmla="*/ 193724 h 228496"/>
                <a:gd name="connsiteX168" fmla="*/ 118163 w 228708"/>
                <a:gd name="connsiteY168" fmla="*/ 198193 h 228496"/>
                <a:gd name="connsiteX169" fmla="*/ 118802 w 228708"/>
                <a:gd name="connsiteY169" fmla="*/ 201385 h 228496"/>
                <a:gd name="connsiteX170" fmla="*/ 124552 w 228708"/>
                <a:gd name="connsiteY170" fmla="*/ 212876 h 228496"/>
                <a:gd name="connsiteX171" fmla="*/ 125831 w 228708"/>
                <a:gd name="connsiteY171" fmla="*/ 214152 h 228496"/>
                <a:gd name="connsiteX172" fmla="*/ 113690 w 228708"/>
                <a:gd name="connsiteY172" fmla="*/ 214791 h 228496"/>
                <a:gd name="connsiteX173" fmla="*/ 46595 w 228708"/>
                <a:gd name="connsiteY173" fmla="*/ 189255 h 228496"/>
                <a:gd name="connsiteX174" fmla="*/ 46595 w 228708"/>
                <a:gd name="connsiteY174" fmla="*/ 183509 h 228496"/>
                <a:gd name="connsiteX175" fmla="*/ 51707 w 228708"/>
                <a:gd name="connsiteY175" fmla="*/ 173295 h 228496"/>
                <a:gd name="connsiteX176" fmla="*/ 52346 w 228708"/>
                <a:gd name="connsiteY176" fmla="*/ 170103 h 228496"/>
                <a:gd name="connsiteX177" fmla="*/ 52346 w 228708"/>
                <a:gd name="connsiteY177" fmla="*/ 164358 h 228496"/>
                <a:gd name="connsiteX178" fmla="*/ 48512 w 228708"/>
                <a:gd name="connsiteY178" fmla="*/ 158612 h 228496"/>
                <a:gd name="connsiteX179" fmla="*/ 38927 w 228708"/>
                <a:gd name="connsiteY179" fmla="*/ 153505 h 228496"/>
                <a:gd name="connsiteX180" fmla="*/ 29981 w 228708"/>
                <a:gd name="connsiteY180" fmla="*/ 139460 h 228496"/>
                <a:gd name="connsiteX181" fmla="*/ 29981 w 228708"/>
                <a:gd name="connsiteY181" fmla="*/ 124138 h 228496"/>
                <a:gd name="connsiteX182" fmla="*/ 28064 w 228708"/>
                <a:gd name="connsiteY182" fmla="*/ 120308 h 228496"/>
                <a:gd name="connsiteX183" fmla="*/ 22952 w 228708"/>
                <a:gd name="connsiteY183" fmla="*/ 115201 h 228496"/>
                <a:gd name="connsiteX184" fmla="*/ 14007 w 228708"/>
                <a:gd name="connsiteY184" fmla="*/ 101156 h 228496"/>
                <a:gd name="connsiteX185" fmla="*/ 23592 w 228708"/>
                <a:gd name="connsiteY185" fmla="*/ 68598 h 228496"/>
                <a:gd name="connsiteX186" fmla="*/ 29342 w 228708"/>
                <a:gd name="connsiteY186" fmla="*/ 68598 h 228496"/>
                <a:gd name="connsiteX187" fmla="*/ 31898 w 228708"/>
                <a:gd name="connsiteY187" fmla="*/ 67960 h 228496"/>
                <a:gd name="connsiteX188" fmla="*/ 54902 w 228708"/>
                <a:gd name="connsiteY188" fmla="*/ 56468 h 228496"/>
                <a:gd name="connsiteX189" fmla="*/ 56819 w 228708"/>
                <a:gd name="connsiteY189" fmla="*/ 55192 h 228496"/>
                <a:gd name="connsiteX190" fmla="*/ 62570 w 228708"/>
                <a:gd name="connsiteY190" fmla="*/ 49446 h 228496"/>
                <a:gd name="connsiteX191" fmla="*/ 64487 w 228708"/>
                <a:gd name="connsiteY191" fmla="*/ 44977 h 228496"/>
                <a:gd name="connsiteX192" fmla="*/ 64487 w 228708"/>
                <a:gd name="connsiteY192" fmla="*/ 41785 h 228496"/>
                <a:gd name="connsiteX193" fmla="*/ 72155 w 228708"/>
                <a:gd name="connsiteY193" fmla="*/ 34124 h 228496"/>
                <a:gd name="connsiteX194" fmla="*/ 81101 w 228708"/>
                <a:gd name="connsiteY194" fmla="*/ 34124 h 228496"/>
                <a:gd name="connsiteX195" fmla="*/ 83657 w 228708"/>
                <a:gd name="connsiteY195" fmla="*/ 33486 h 228496"/>
                <a:gd name="connsiteX196" fmla="*/ 95159 w 228708"/>
                <a:gd name="connsiteY196" fmla="*/ 27741 h 228496"/>
                <a:gd name="connsiteX197" fmla="*/ 98993 w 228708"/>
                <a:gd name="connsiteY197" fmla="*/ 21995 h 228496"/>
                <a:gd name="connsiteX198" fmla="*/ 98993 w 228708"/>
                <a:gd name="connsiteY198" fmla="*/ 16249 h 228496"/>
                <a:gd name="connsiteX199" fmla="*/ 97715 w 228708"/>
                <a:gd name="connsiteY199" fmla="*/ 13057 h 228496"/>
                <a:gd name="connsiteX200" fmla="*/ 114968 w 228708"/>
                <a:gd name="connsiteY200" fmla="*/ 11781 h 228496"/>
                <a:gd name="connsiteX201" fmla="*/ 139888 w 228708"/>
                <a:gd name="connsiteY201" fmla="*/ 14973 h 228496"/>
                <a:gd name="connsiteX202" fmla="*/ 137332 w 228708"/>
                <a:gd name="connsiteY202" fmla="*/ 19441 h 228496"/>
                <a:gd name="connsiteX203" fmla="*/ 137332 w 228708"/>
                <a:gd name="connsiteY203" fmla="*/ 25187 h 228496"/>
                <a:gd name="connsiteX204" fmla="*/ 141166 w 228708"/>
                <a:gd name="connsiteY204" fmla="*/ 32848 h 228496"/>
                <a:gd name="connsiteX205" fmla="*/ 137332 w 228708"/>
                <a:gd name="connsiteY205" fmla="*/ 32848 h 228496"/>
                <a:gd name="connsiteX206" fmla="*/ 135415 w 228708"/>
                <a:gd name="connsiteY206" fmla="*/ 32848 h 228496"/>
                <a:gd name="connsiteX207" fmla="*/ 118163 w 228708"/>
                <a:gd name="connsiteY207" fmla="*/ 38593 h 228496"/>
                <a:gd name="connsiteX208" fmla="*/ 114329 w 228708"/>
                <a:gd name="connsiteY208" fmla="*/ 42424 h 228496"/>
                <a:gd name="connsiteX209" fmla="*/ 108578 w 228708"/>
                <a:gd name="connsiteY209" fmla="*/ 59660 h 228496"/>
                <a:gd name="connsiteX210" fmla="*/ 109217 w 228708"/>
                <a:gd name="connsiteY210" fmla="*/ 64768 h 228496"/>
                <a:gd name="connsiteX211" fmla="*/ 111134 w 228708"/>
                <a:gd name="connsiteY211" fmla="*/ 68598 h 228496"/>
                <a:gd name="connsiteX212" fmla="*/ 110495 w 228708"/>
                <a:gd name="connsiteY212" fmla="*/ 69236 h 228496"/>
                <a:gd name="connsiteX213" fmla="*/ 106661 w 228708"/>
                <a:gd name="connsiteY213" fmla="*/ 73067 h 228496"/>
                <a:gd name="connsiteX214" fmla="*/ 103466 w 228708"/>
                <a:gd name="connsiteY214" fmla="*/ 73067 h 228496"/>
                <a:gd name="connsiteX215" fmla="*/ 98993 w 228708"/>
                <a:gd name="connsiteY215" fmla="*/ 74982 h 228496"/>
                <a:gd name="connsiteX216" fmla="*/ 93242 w 228708"/>
                <a:gd name="connsiteY216" fmla="*/ 80727 h 228496"/>
                <a:gd name="connsiteX217" fmla="*/ 91325 w 228708"/>
                <a:gd name="connsiteY217" fmla="*/ 85196 h 228496"/>
                <a:gd name="connsiteX218" fmla="*/ 91325 w 228708"/>
                <a:gd name="connsiteY218" fmla="*/ 96687 h 228496"/>
                <a:gd name="connsiteX219" fmla="*/ 97715 w 228708"/>
                <a:gd name="connsiteY219" fmla="*/ 103071 h 228496"/>
                <a:gd name="connsiteX220" fmla="*/ 120719 w 228708"/>
                <a:gd name="connsiteY220" fmla="*/ 103071 h 228496"/>
                <a:gd name="connsiteX221" fmla="*/ 125191 w 228708"/>
                <a:gd name="connsiteY221" fmla="*/ 101156 h 228496"/>
                <a:gd name="connsiteX222" fmla="*/ 129025 w 228708"/>
                <a:gd name="connsiteY222" fmla="*/ 97326 h 228496"/>
                <a:gd name="connsiteX223" fmla="*/ 139249 w 228708"/>
                <a:gd name="connsiteY223" fmla="*/ 97326 h 228496"/>
                <a:gd name="connsiteX224" fmla="*/ 143083 w 228708"/>
                <a:gd name="connsiteY224" fmla="*/ 104987 h 228496"/>
                <a:gd name="connsiteX225" fmla="*/ 148834 w 228708"/>
                <a:gd name="connsiteY225" fmla="*/ 108179 h 228496"/>
                <a:gd name="connsiteX226" fmla="*/ 154585 w 228708"/>
                <a:gd name="connsiteY226" fmla="*/ 108179 h 228496"/>
                <a:gd name="connsiteX227" fmla="*/ 159058 w 228708"/>
                <a:gd name="connsiteY227" fmla="*/ 106263 h 228496"/>
                <a:gd name="connsiteX228" fmla="*/ 160975 w 228708"/>
                <a:gd name="connsiteY228" fmla="*/ 104348 h 228496"/>
                <a:gd name="connsiteX229" fmla="*/ 165448 w 228708"/>
                <a:gd name="connsiteY229" fmla="*/ 125415 h 228496"/>
                <a:gd name="connsiteX230" fmla="*/ 166087 w 228708"/>
                <a:gd name="connsiteY230" fmla="*/ 126692 h 228496"/>
                <a:gd name="connsiteX231" fmla="*/ 171838 w 228708"/>
                <a:gd name="connsiteY231" fmla="*/ 138183 h 228496"/>
                <a:gd name="connsiteX232" fmla="*/ 177589 w 228708"/>
                <a:gd name="connsiteY232" fmla="*/ 141375 h 228496"/>
                <a:gd name="connsiteX233" fmla="*/ 188452 w 228708"/>
                <a:gd name="connsiteY233" fmla="*/ 141375 h 228496"/>
                <a:gd name="connsiteX234" fmla="*/ 194203 w 228708"/>
                <a:gd name="connsiteY234" fmla="*/ 138183 h 228496"/>
                <a:gd name="connsiteX235" fmla="*/ 199954 w 228708"/>
                <a:gd name="connsiteY235" fmla="*/ 126692 h 228496"/>
                <a:gd name="connsiteX236" fmla="*/ 200593 w 228708"/>
                <a:gd name="connsiteY236" fmla="*/ 124138 h 228496"/>
                <a:gd name="connsiteX237" fmla="*/ 200593 w 228708"/>
                <a:gd name="connsiteY237" fmla="*/ 118393 h 228496"/>
                <a:gd name="connsiteX238" fmla="*/ 198676 w 228708"/>
                <a:gd name="connsiteY238" fmla="*/ 113924 h 228496"/>
                <a:gd name="connsiteX239" fmla="*/ 194842 w 228708"/>
                <a:gd name="connsiteY239" fmla="*/ 110094 h 228496"/>
                <a:gd name="connsiteX240" fmla="*/ 198676 w 228708"/>
                <a:gd name="connsiteY240" fmla="*/ 105625 h 228496"/>
                <a:gd name="connsiteX241" fmla="*/ 199954 w 228708"/>
                <a:gd name="connsiteY241" fmla="*/ 104348 h 228496"/>
                <a:gd name="connsiteX242" fmla="*/ 212734 w 228708"/>
                <a:gd name="connsiteY242" fmla="*/ 117116 h 228496"/>
                <a:gd name="connsiteX243" fmla="*/ 216568 w 228708"/>
                <a:gd name="connsiteY243" fmla="*/ 118393 h 228496"/>
                <a:gd name="connsiteX244" fmla="*/ 188452 w 228708"/>
                <a:gd name="connsiteY244" fmla="*/ 182233 h 228496"/>
                <a:gd name="connsiteX245" fmla="*/ 188452 w 228708"/>
                <a:gd name="connsiteY245" fmla="*/ 182233 h 22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</a:cxnLst>
              <a:rect l="l" t="t" r="r" b="b"/>
              <a:pathLst>
                <a:path w="228708" h="228496">
                  <a:moveTo>
                    <a:pt x="228070" y="106263"/>
                  </a:moveTo>
                  <a:cubicBezTo>
                    <a:pt x="223597" y="43700"/>
                    <a:pt x="169282" y="-4179"/>
                    <a:pt x="106661" y="289"/>
                  </a:cubicBezTo>
                  <a:cubicBezTo>
                    <a:pt x="67043" y="2843"/>
                    <a:pt x="31898" y="25825"/>
                    <a:pt x="13368" y="60299"/>
                  </a:cubicBezTo>
                  <a:lnTo>
                    <a:pt x="13368" y="60937"/>
                  </a:lnTo>
                  <a:cubicBezTo>
                    <a:pt x="-10914" y="106263"/>
                    <a:pt x="-1329" y="161804"/>
                    <a:pt x="35732" y="196916"/>
                  </a:cubicBezTo>
                  <a:cubicBezTo>
                    <a:pt x="36371" y="197554"/>
                    <a:pt x="36371" y="198193"/>
                    <a:pt x="37010" y="198193"/>
                  </a:cubicBezTo>
                  <a:cubicBezTo>
                    <a:pt x="66404" y="225644"/>
                    <a:pt x="107939" y="235220"/>
                    <a:pt x="146278" y="223728"/>
                  </a:cubicBezTo>
                  <a:lnTo>
                    <a:pt x="147556" y="223728"/>
                  </a:lnTo>
                  <a:cubicBezTo>
                    <a:pt x="150112" y="223090"/>
                    <a:pt x="153307" y="221813"/>
                    <a:pt x="155863" y="220536"/>
                  </a:cubicBezTo>
                  <a:lnTo>
                    <a:pt x="157141" y="219898"/>
                  </a:lnTo>
                  <a:cubicBezTo>
                    <a:pt x="168004" y="215429"/>
                    <a:pt x="177589" y="209684"/>
                    <a:pt x="186535" y="202661"/>
                  </a:cubicBezTo>
                  <a:lnTo>
                    <a:pt x="187174" y="202023"/>
                  </a:lnTo>
                  <a:cubicBezTo>
                    <a:pt x="213373" y="180317"/>
                    <a:pt x="228708" y="148398"/>
                    <a:pt x="228708" y="113924"/>
                  </a:cubicBezTo>
                  <a:cubicBezTo>
                    <a:pt x="228708" y="112647"/>
                    <a:pt x="228708" y="110732"/>
                    <a:pt x="228708" y="109455"/>
                  </a:cubicBezTo>
                  <a:cubicBezTo>
                    <a:pt x="228708" y="108179"/>
                    <a:pt x="228708" y="106902"/>
                    <a:pt x="228070" y="106263"/>
                  </a:cubicBezTo>
                  <a:close/>
                  <a:moveTo>
                    <a:pt x="215290" y="103710"/>
                  </a:moveTo>
                  <a:lnTo>
                    <a:pt x="203788" y="92219"/>
                  </a:lnTo>
                  <a:cubicBezTo>
                    <a:pt x="202510" y="90942"/>
                    <a:pt x="201232" y="90303"/>
                    <a:pt x="199315" y="90303"/>
                  </a:cubicBezTo>
                  <a:lnTo>
                    <a:pt x="194203" y="90303"/>
                  </a:lnTo>
                  <a:cubicBezTo>
                    <a:pt x="190369" y="90303"/>
                    <a:pt x="187813" y="92857"/>
                    <a:pt x="187813" y="96687"/>
                  </a:cubicBezTo>
                  <a:lnTo>
                    <a:pt x="187813" y="99879"/>
                  </a:lnTo>
                  <a:lnTo>
                    <a:pt x="183979" y="103710"/>
                  </a:lnTo>
                  <a:cubicBezTo>
                    <a:pt x="182701" y="104987"/>
                    <a:pt x="182062" y="106263"/>
                    <a:pt x="182062" y="108179"/>
                  </a:cubicBezTo>
                  <a:lnTo>
                    <a:pt x="182062" y="113924"/>
                  </a:lnTo>
                  <a:cubicBezTo>
                    <a:pt x="182062" y="115839"/>
                    <a:pt x="182701" y="117116"/>
                    <a:pt x="183979" y="118393"/>
                  </a:cubicBezTo>
                  <a:lnTo>
                    <a:pt x="187813" y="122223"/>
                  </a:lnTo>
                  <a:lnTo>
                    <a:pt x="187813" y="123500"/>
                  </a:lnTo>
                  <a:lnTo>
                    <a:pt x="184618" y="129884"/>
                  </a:lnTo>
                  <a:lnTo>
                    <a:pt x="181423" y="129884"/>
                  </a:lnTo>
                  <a:lnTo>
                    <a:pt x="177589" y="122862"/>
                  </a:lnTo>
                  <a:lnTo>
                    <a:pt x="171838" y="95411"/>
                  </a:lnTo>
                  <a:cubicBezTo>
                    <a:pt x="171199" y="92219"/>
                    <a:pt x="168643" y="90303"/>
                    <a:pt x="165448" y="90303"/>
                  </a:cubicBezTo>
                  <a:lnTo>
                    <a:pt x="159697" y="90303"/>
                  </a:lnTo>
                  <a:cubicBezTo>
                    <a:pt x="157780" y="90303"/>
                    <a:pt x="156502" y="90942"/>
                    <a:pt x="155224" y="92219"/>
                  </a:cubicBezTo>
                  <a:lnTo>
                    <a:pt x="152029" y="95411"/>
                  </a:lnTo>
                  <a:lnTo>
                    <a:pt x="148195" y="88388"/>
                  </a:lnTo>
                  <a:cubicBezTo>
                    <a:pt x="146917" y="86473"/>
                    <a:pt x="145000" y="84558"/>
                    <a:pt x="142444" y="84558"/>
                  </a:cubicBezTo>
                  <a:lnTo>
                    <a:pt x="125191" y="84558"/>
                  </a:lnTo>
                  <a:cubicBezTo>
                    <a:pt x="123275" y="84558"/>
                    <a:pt x="121997" y="85196"/>
                    <a:pt x="120719" y="86473"/>
                  </a:cubicBezTo>
                  <a:lnTo>
                    <a:pt x="116885" y="90303"/>
                  </a:lnTo>
                  <a:lnTo>
                    <a:pt x="103466" y="90303"/>
                  </a:lnTo>
                  <a:lnTo>
                    <a:pt x="103466" y="87750"/>
                  </a:lnTo>
                  <a:lnTo>
                    <a:pt x="105383" y="85835"/>
                  </a:lnTo>
                  <a:lnTo>
                    <a:pt x="108578" y="85835"/>
                  </a:lnTo>
                  <a:cubicBezTo>
                    <a:pt x="110495" y="85835"/>
                    <a:pt x="111773" y="85196"/>
                    <a:pt x="113051" y="83919"/>
                  </a:cubicBezTo>
                  <a:lnTo>
                    <a:pt x="116885" y="80089"/>
                  </a:lnTo>
                  <a:lnTo>
                    <a:pt x="125831" y="80089"/>
                  </a:lnTo>
                  <a:cubicBezTo>
                    <a:pt x="127747" y="80089"/>
                    <a:pt x="129025" y="79451"/>
                    <a:pt x="130303" y="78174"/>
                  </a:cubicBezTo>
                  <a:lnTo>
                    <a:pt x="141805" y="66683"/>
                  </a:lnTo>
                  <a:cubicBezTo>
                    <a:pt x="143083" y="65406"/>
                    <a:pt x="143722" y="64129"/>
                    <a:pt x="143722" y="62214"/>
                  </a:cubicBezTo>
                  <a:lnTo>
                    <a:pt x="143722" y="57107"/>
                  </a:lnTo>
                  <a:cubicBezTo>
                    <a:pt x="143722" y="53276"/>
                    <a:pt x="141166" y="50723"/>
                    <a:pt x="137332" y="50723"/>
                  </a:cubicBezTo>
                  <a:cubicBezTo>
                    <a:pt x="133498" y="50723"/>
                    <a:pt x="130942" y="53276"/>
                    <a:pt x="130942" y="57107"/>
                  </a:cubicBezTo>
                  <a:lnTo>
                    <a:pt x="130942" y="60299"/>
                  </a:lnTo>
                  <a:lnTo>
                    <a:pt x="123914" y="67321"/>
                  </a:lnTo>
                  <a:lnTo>
                    <a:pt x="121358" y="62214"/>
                  </a:lnTo>
                  <a:lnTo>
                    <a:pt x="125191" y="50723"/>
                  </a:lnTo>
                  <a:lnTo>
                    <a:pt x="137971" y="46254"/>
                  </a:lnTo>
                  <a:lnTo>
                    <a:pt x="148195" y="46254"/>
                  </a:lnTo>
                  <a:cubicBezTo>
                    <a:pt x="152029" y="46254"/>
                    <a:pt x="154585" y="43700"/>
                    <a:pt x="154585" y="39870"/>
                  </a:cubicBezTo>
                  <a:lnTo>
                    <a:pt x="154585" y="34124"/>
                  </a:lnTo>
                  <a:cubicBezTo>
                    <a:pt x="154585" y="32848"/>
                    <a:pt x="154585" y="32209"/>
                    <a:pt x="153946" y="31571"/>
                  </a:cubicBezTo>
                  <a:lnTo>
                    <a:pt x="149473" y="23272"/>
                  </a:lnTo>
                  <a:lnTo>
                    <a:pt x="151390" y="20080"/>
                  </a:lnTo>
                  <a:cubicBezTo>
                    <a:pt x="186535" y="33486"/>
                    <a:pt x="211456" y="66044"/>
                    <a:pt x="215290" y="103710"/>
                  </a:cubicBezTo>
                  <a:lnTo>
                    <a:pt x="215290" y="103710"/>
                  </a:lnTo>
                  <a:close/>
                  <a:moveTo>
                    <a:pt x="83018" y="18165"/>
                  </a:moveTo>
                  <a:lnTo>
                    <a:pt x="84296" y="19441"/>
                  </a:lnTo>
                  <a:lnTo>
                    <a:pt x="78545" y="22633"/>
                  </a:lnTo>
                  <a:lnTo>
                    <a:pt x="70877" y="22633"/>
                  </a:lnTo>
                  <a:cubicBezTo>
                    <a:pt x="74072" y="20718"/>
                    <a:pt x="77906" y="19441"/>
                    <a:pt x="81101" y="18165"/>
                  </a:cubicBezTo>
                  <a:lnTo>
                    <a:pt x="83018" y="18165"/>
                  </a:lnTo>
                  <a:close/>
                  <a:moveTo>
                    <a:pt x="60653" y="27741"/>
                  </a:moveTo>
                  <a:lnTo>
                    <a:pt x="52985" y="35401"/>
                  </a:lnTo>
                  <a:cubicBezTo>
                    <a:pt x="51707" y="36678"/>
                    <a:pt x="51068" y="37955"/>
                    <a:pt x="51068" y="39870"/>
                  </a:cubicBezTo>
                  <a:lnTo>
                    <a:pt x="51068" y="43062"/>
                  </a:lnTo>
                  <a:lnTo>
                    <a:pt x="47873" y="46254"/>
                  </a:lnTo>
                  <a:lnTo>
                    <a:pt x="32537" y="53915"/>
                  </a:lnTo>
                  <a:cubicBezTo>
                    <a:pt x="40205" y="43700"/>
                    <a:pt x="49790" y="34763"/>
                    <a:pt x="60653" y="27741"/>
                  </a:cubicBezTo>
                  <a:lnTo>
                    <a:pt x="60653" y="27741"/>
                  </a:lnTo>
                  <a:close/>
                  <a:moveTo>
                    <a:pt x="17202" y="143290"/>
                  </a:moveTo>
                  <a:cubicBezTo>
                    <a:pt x="15285" y="136906"/>
                    <a:pt x="14007" y="130522"/>
                    <a:pt x="13368" y="124138"/>
                  </a:cubicBezTo>
                  <a:lnTo>
                    <a:pt x="17202" y="127969"/>
                  </a:lnTo>
                  <a:lnTo>
                    <a:pt x="17202" y="142014"/>
                  </a:lnTo>
                  <a:cubicBezTo>
                    <a:pt x="17202" y="142652"/>
                    <a:pt x="17202" y="143290"/>
                    <a:pt x="17202" y="143290"/>
                  </a:cubicBezTo>
                  <a:lnTo>
                    <a:pt x="17202" y="143290"/>
                  </a:lnTo>
                  <a:close/>
                  <a:moveTo>
                    <a:pt x="17841" y="144567"/>
                  </a:moveTo>
                  <a:cubicBezTo>
                    <a:pt x="17841" y="144567"/>
                    <a:pt x="17841" y="145206"/>
                    <a:pt x="18480" y="145206"/>
                  </a:cubicBezTo>
                  <a:lnTo>
                    <a:pt x="29981" y="162442"/>
                  </a:lnTo>
                  <a:cubicBezTo>
                    <a:pt x="30620" y="163081"/>
                    <a:pt x="31259" y="164358"/>
                    <a:pt x="32537" y="164358"/>
                  </a:cubicBezTo>
                  <a:lnTo>
                    <a:pt x="40205" y="168188"/>
                  </a:lnTo>
                  <a:lnTo>
                    <a:pt x="35732" y="177125"/>
                  </a:lnTo>
                  <a:cubicBezTo>
                    <a:pt x="27425" y="167549"/>
                    <a:pt x="21675" y="156697"/>
                    <a:pt x="17841" y="144567"/>
                  </a:cubicBezTo>
                  <a:lnTo>
                    <a:pt x="17841" y="144567"/>
                  </a:lnTo>
                  <a:close/>
                  <a:moveTo>
                    <a:pt x="136054" y="205215"/>
                  </a:moveTo>
                  <a:lnTo>
                    <a:pt x="132220" y="196916"/>
                  </a:lnTo>
                  <a:lnTo>
                    <a:pt x="132220" y="192447"/>
                  </a:lnTo>
                  <a:cubicBezTo>
                    <a:pt x="132220" y="191170"/>
                    <a:pt x="132220" y="190532"/>
                    <a:pt x="131581" y="189255"/>
                  </a:cubicBezTo>
                  <a:lnTo>
                    <a:pt x="126469" y="179041"/>
                  </a:lnTo>
                  <a:lnTo>
                    <a:pt x="126469" y="174572"/>
                  </a:lnTo>
                  <a:cubicBezTo>
                    <a:pt x="126469" y="172018"/>
                    <a:pt x="125191" y="170103"/>
                    <a:pt x="122636" y="168826"/>
                  </a:cubicBezTo>
                  <a:lnTo>
                    <a:pt x="111134" y="163081"/>
                  </a:lnTo>
                  <a:cubicBezTo>
                    <a:pt x="110495" y="162442"/>
                    <a:pt x="109217" y="162442"/>
                    <a:pt x="108578" y="162442"/>
                  </a:cubicBezTo>
                  <a:lnTo>
                    <a:pt x="93242" y="162442"/>
                  </a:lnTo>
                  <a:lnTo>
                    <a:pt x="85574" y="158612"/>
                  </a:lnTo>
                  <a:lnTo>
                    <a:pt x="81101" y="145206"/>
                  </a:lnTo>
                  <a:lnTo>
                    <a:pt x="81101" y="132438"/>
                  </a:lnTo>
                  <a:lnTo>
                    <a:pt x="90047" y="123500"/>
                  </a:lnTo>
                  <a:lnTo>
                    <a:pt x="98993" y="119031"/>
                  </a:lnTo>
                  <a:lnTo>
                    <a:pt x="111773" y="119031"/>
                  </a:lnTo>
                  <a:lnTo>
                    <a:pt x="121358" y="128607"/>
                  </a:lnTo>
                  <a:cubicBezTo>
                    <a:pt x="122636" y="129884"/>
                    <a:pt x="123914" y="130522"/>
                    <a:pt x="125831" y="130522"/>
                  </a:cubicBezTo>
                  <a:lnTo>
                    <a:pt x="131581" y="130522"/>
                  </a:lnTo>
                  <a:cubicBezTo>
                    <a:pt x="133498" y="130522"/>
                    <a:pt x="134776" y="129884"/>
                    <a:pt x="136054" y="128607"/>
                  </a:cubicBezTo>
                  <a:lnTo>
                    <a:pt x="139888" y="124777"/>
                  </a:lnTo>
                  <a:lnTo>
                    <a:pt x="148195" y="124777"/>
                  </a:lnTo>
                  <a:cubicBezTo>
                    <a:pt x="148195" y="125415"/>
                    <a:pt x="148195" y="126054"/>
                    <a:pt x="148834" y="126692"/>
                  </a:cubicBezTo>
                  <a:lnTo>
                    <a:pt x="160336" y="149674"/>
                  </a:lnTo>
                  <a:cubicBezTo>
                    <a:pt x="160975" y="150951"/>
                    <a:pt x="162253" y="152228"/>
                    <a:pt x="164170" y="152866"/>
                  </a:cubicBezTo>
                  <a:lnTo>
                    <a:pt x="175672" y="156697"/>
                  </a:lnTo>
                  <a:lnTo>
                    <a:pt x="161614" y="170741"/>
                  </a:lnTo>
                  <a:cubicBezTo>
                    <a:pt x="160336" y="172018"/>
                    <a:pt x="159697" y="173295"/>
                    <a:pt x="159697" y="175210"/>
                  </a:cubicBezTo>
                  <a:lnTo>
                    <a:pt x="159697" y="183509"/>
                  </a:lnTo>
                  <a:lnTo>
                    <a:pt x="150112" y="193085"/>
                  </a:lnTo>
                  <a:cubicBezTo>
                    <a:pt x="148834" y="194362"/>
                    <a:pt x="148195" y="195639"/>
                    <a:pt x="148195" y="197554"/>
                  </a:cubicBezTo>
                  <a:lnTo>
                    <a:pt x="148195" y="208407"/>
                  </a:lnTo>
                  <a:cubicBezTo>
                    <a:pt x="147556" y="208407"/>
                    <a:pt x="146917" y="209045"/>
                    <a:pt x="146278" y="209045"/>
                  </a:cubicBezTo>
                  <a:lnTo>
                    <a:pt x="136054" y="205215"/>
                  </a:lnTo>
                  <a:close/>
                  <a:moveTo>
                    <a:pt x="188452" y="182233"/>
                  </a:moveTo>
                  <a:lnTo>
                    <a:pt x="188452" y="182233"/>
                  </a:lnTo>
                  <a:cubicBezTo>
                    <a:pt x="188452" y="178402"/>
                    <a:pt x="185896" y="175210"/>
                    <a:pt x="182062" y="175210"/>
                  </a:cubicBezTo>
                  <a:cubicBezTo>
                    <a:pt x="178228" y="175210"/>
                    <a:pt x="175672" y="177764"/>
                    <a:pt x="175672" y="181594"/>
                  </a:cubicBezTo>
                  <a:lnTo>
                    <a:pt x="175672" y="193724"/>
                  </a:lnTo>
                  <a:cubicBezTo>
                    <a:pt x="170560" y="197554"/>
                    <a:pt x="165448" y="200746"/>
                    <a:pt x="160336" y="203300"/>
                  </a:cubicBezTo>
                  <a:lnTo>
                    <a:pt x="160336" y="200746"/>
                  </a:lnTo>
                  <a:lnTo>
                    <a:pt x="169921" y="191170"/>
                  </a:lnTo>
                  <a:cubicBezTo>
                    <a:pt x="171199" y="189893"/>
                    <a:pt x="171838" y="188617"/>
                    <a:pt x="171838" y="186701"/>
                  </a:cubicBezTo>
                  <a:lnTo>
                    <a:pt x="171838" y="177764"/>
                  </a:lnTo>
                  <a:lnTo>
                    <a:pt x="187174" y="162442"/>
                  </a:lnTo>
                  <a:cubicBezTo>
                    <a:pt x="188452" y="161166"/>
                    <a:pt x="189091" y="159889"/>
                    <a:pt x="189091" y="157974"/>
                  </a:cubicBezTo>
                  <a:lnTo>
                    <a:pt x="189091" y="152228"/>
                  </a:lnTo>
                  <a:cubicBezTo>
                    <a:pt x="189091" y="149674"/>
                    <a:pt x="187174" y="146482"/>
                    <a:pt x="184618" y="145844"/>
                  </a:cubicBezTo>
                  <a:lnTo>
                    <a:pt x="169921" y="140737"/>
                  </a:lnTo>
                  <a:lnTo>
                    <a:pt x="160336" y="121585"/>
                  </a:lnTo>
                  <a:lnTo>
                    <a:pt x="160336" y="117116"/>
                  </a:lnTo>
                  <a:cubicBezTo>
                    <a:pt x="160336" y="113286"/>
                    <a:pt x="157780" y="110732"/>
                    <a:pt x="153946" y="110732"/>
                  </a:cubicBezTo>
                  <a:lnTo>
                    <a:pt x="136693" y="110732"/>
                  </a:lnTo>
                  <a:cubicBezTo>
                    <a:pt x="134776" y="110732"/>
                    <a:pt x="133498" y="111371"/>
                    <a:pt x="132220" y="112647"/>
                  </a:cubicBezTo>
                  <a:lnTo>
                    <a:pt x="128386" y="116478"/>
                  </a:lnTo>
                  <a:lnTo>
                    <a:pt x="118802" y="106902"/>
                  </a:lnTo>
                  <a:cubicBezTo>
                    <a:pt x="117524" y="105625"/>
                    <a:pt x="116246" y="104987"/>
                    <a:pt x="114329" y="104987"/>
                  </a:cubicBezTo>
                  <a:lnTo>
                    <a:pt x="97076" y="104987"/>
                  </a:lnTo>
                  <a:cubicBezTo>
                    <a:pt x="95798" y="104987"/>
                    <a:pt x="95159" y="104987"/>
                    <a:pt x="94520" y="105625"/>
                  </a:cubicBezTo>
                  <a:lnTo>
                    <a:pt x="83018" y="111371"/>
                  </a:lnTo>
                  <a:cubicBezTo>
                    <a:pt x="82379" y="111371"/>
                    <a:pt x="81740" y="112009"/>
                    <a:pt x="81101" y="112647"/>
                  </a:cubicBezTo>
                  <a:lnTo>
                    <a:pt x="69599" y="124138"/>
                  </a:lnTo>
                  <a:cubicBezTo>
                    <a:pt x="68321" y="125415"/>
                    <a:pt x="67682" y="126692"/>
                    <a:pt x="67682" y="128607"/>
                  </a:cubicBezTo>
                  <a:lnTo>
                    <a:pt x="67682" y="145844"/>
                  </a:lnTo>
                  <a:cubicBezTo>
                    <a:pt x="67682" y="146482"/>
                    <a:pt x="67682" y="147121"/>
                    <a:pt x="67682" y="147759"/>
                  </a:cubicBezTo>
                  <a:lnTo>
                    <a:pt x="73433" y="164996"/>
                  </a:lnTo>
                  <a:cubicBezTo>
                    <a:pt x="74072" y="166911"/>
                    <a:pt x="75350" y="168188"/>
                    <a:pt x="76628" y="168826"/>
                  </a:cubicBezTo>
                  <a:lnTo>
                    <a:pt x="88130" y="174572"/>
                  </a:lnTo>
                  <a:cubicBezTo>
                    <a:pt x="88769" y="175210"/>
                    <a:pt x="90047" y="175210"/>
                    <a:pt x="90686" y="175210"/>
                  </a:cubicBezTo>
                  <a:lnTo>
                    <a:pt x="106022" y="175210"/>
                  </a:lnTo>
                  <a:lnTo>
                    <a:pt x="112412" y="178402"/>
                  </a:lnTo>
                  <a:lnTo>
                    <a:pt x="112412" y="180317"/>
                  </a:lnTo>
                  <a:cubicBezTo>
                    <a:pt x="112412" y="181594"/>
                    <a:pt x="112412" y="182233"/>
                    <a:pt x="113051" y="183509"/>
                  </a:cubicBezTo>
                  <a:lnTo>
                    <a:pt x="118163" y="193724"/>
                  </a:lnTo>
                  <a:lnTo>
                    <a:pt x="118163" y="198193"/>
                  </a:lnTo>
                  <a:cubicBezTo>
                    <a:pt x="118163" y="199469"/>
                    <a:pt x="118163" y="200108"/>
                    <a:pt x="118802" y="201385"/>
                  </a:cubicBezTo>
                  <a:lnTo>
                    <a:pt x="124552" y="212876"/>
                  </a:lnTo>
                  <a:cubicBezTo>
                    <a:pt x="124552" y="213514"/>
                    <a:pt x="125191" y="213514"/>
                    <a:pt x="125831" y="214152"/>
                  </a:cubicBezTo>
                  <a:cubicBezTo>
                    <a:pt x="121997" y="214791"/>
                    <a:pt x="117524" y="214791"/>
                    <a:pt x="113690" y="214791"/>
                  </a:cubicBezTo>
                  <a:cubicBezTo>
                    <a:pt x="88769" y="214791"/>
                    <a:pt x="65126" y="205853"/>
                    <a:pt x="46595" y="189255"/>
                  </a:cubicBezTo>
                  <a:lnTo>
                    <a:pt x="46595" y="183509"/>
                  </a:lnTo>
                  <a:lnTo>
                    <a:pt x="51707" y="173295"/>
                  </a:lnTo>
                  <a:cubicBezTo>
                    <a:pt x="52346" y="172657"/>
                    <a:pt x="52346" y="171380"/>
                    <a:pt x="52346" y="170103"/>
                  </a:cubicBezTo>
                  <a:lnTo>
                    <a:pt x="52346" y="164358"/>
                  </a:lnTo>
                  <a:cubicBezTo>
                    <a:pt x="52346" y="161804"/>
                    <a:pt x="51068" y="159889"/>
                    <a:pt x="48512" y="158612"/>
                  </a:cubicBezTo>
                  <a:lnTo>
                    <a:pt x="38927" y="153505"/>
                  </a:lnTo>
                  <a:lnTo>
                    <a:pt x="29981" y="139460"/>
                  </a:lnTo>
                  <a:lnTo>
                    <a:pt x="29981" y="124138"/>
                  </a:lnTo>
                  <a:cubicBezTo>
                    <a:pt x="29981" y="122862"/>
                    <a:pt x="29342" y="120946"/>
                    <a:pt x="28064" y="120308"/>
                  </a:cubicBezTo>
                  <a:lnTo>
                    <a:pt x="22952" y="115201"/>
                  </a:lnTo>
                  <a:lnTo>
                    <a:pt x="14007" y="101156"/>
                  </a:lnTo>
                  <a:cubicBezTo>
                    <a:pt x="15285" y="89665"/>
                    <a:pt x="18480" y="78812"/>
                    <a:pt x="23592" y="68598"/>
                  </a:cubicBezTo>
                  <a:lnTo>
                    <a:pt x="29342" y="68598"/>
                  </a:lnTo>
                  <a:cubicBezTo>
                    <a:pt x="30620" y="68598"/>
                    <a:pt x="31259" y="68598"/>
                    <a:pt x="31898" y="67960"/>
                  </a:cubicBezTo>
                  <a:lnTo>
                    <a:pt x="54902" y="56468"/>
                  </a:lnTo>
                  <a:cubicBezTo>
                    <a:pt x="55541" y="56468"/>
                    <a:pt x="56180" y="55830"/>
                    <a:pt x="56819" y="55192"/>
                  </a:cubicBezTo>
                  <a:lnTo>
                    <a:pt x="62570" y="49446"/>
                  </a:lnTo>
                  <a:cubicBezTo>
                    <a:pt x="63848" y="48169"/>
                    <a:pt x="64487" y="46892"/>
                    <a:pt x="64487" y="44977"/>
                  </a:cubicBezTo>
                  <a:lnTo>
                    <a:pt x="64487" y="41785"/>
                  </a:lnTo>
                  <a:lnTo>
                    <a:pt x="72155" y="34124"/>
                  </a:lnTo>
                  <a:lnTo>
                    <a:pt x="81101" y="34124"/>
                  </a:lnTo>
                  <a:cubicBezTo>
                    <a:pt x="82379" y="34124"/>
                    <a:pt x="83018" y="34124"/>
                    <a:pt x="83657" y="33486"/>
                  </a:cubicBezTo>
                  <a:lnTo>
                    <a:pt x="95159" y="27741"/>
                  </a:lnTo>
                  <a:cubicBezTo>
                    <a:pt x="97076" y="26464"/>
                    <a:pt x="98354" y="24549"/>
                    <a:pt x="98993" y="21995"/>
                  </a:cubicBezTo>
                  <a:lnTo>
                    <a:pt x="98993" y="16249"/>
                  </a:lnTo>
                  <a:cubicBezTo>
                    <a:pt x="98993" y="14973"/>
                    <a:pt x="98354" y="13696"/>
                    <a:pt x="97715" y="13057"/>
                  </a:cubicBezTo>
                  <a:cubicBezTo>
                    <a:pt x="103466" y="11781"/>
                    <a:pt x="109217" y="11781"/>
                    <a:pt x="114968" y="11781"/>
                  </a:cubicBezTo>
                  <a:cubicBezTo>
                    <a:pt x="123275" y="11781"/>
                    <a:pt x="131581" y="13057"/>
                    <a:pt x="139888" y="14973"/>
                  </a:cubicBezTo>
                  <a:lnTo>
                    <a:pt x="137332" y="19441"/>
                  </a:lnTo>
                  <a:cubicBezTo>
                    <a:pt x="136693" y="21357"/>
                    <a:pt x="136693" y="23272"/>
                    <a:pt x="137332" y="25187"/>
                  </a:cubicBezTo>
                  <a:lnTo>
                    <a:pt x="141166" y="32848"/>
                  </a:lnTo>
                  <a:lnTo>
                    <a:pt x="137332" y="32848"/>
                  </a:lnTo>
                  <a:cubicBezTo>
                    <a:pt x="136693" y="32848"/>
                    <a:pt x="136054" y="32848"/>
                    <a:pt x="135415" y="32848"/>
                  </a:cubicBezTo>
                  <a:lnTo>
                    <a:pt x="118163" y="38593"/>
                  </a:lnTo>
                  <a:cubicBezTo>
                    <a:pt x="116246" y="39232"/>
                    <a:pt x="114968" y="40508"/>
                    <a:pt x="114329" y="42424"/>
                  </a:cubicBezTo>
                  <a:lnTo>
                    <a:pt x="108578" y="59660"/>
                  </a:lnTo>
                  <a:cubicBezTo>
                    <a:pt x="107939" y="61576"/>
                    <a:pt x="107939" y="62852"/>
                    <a:pt x="109217" y="64768"/>
                  </a:cubicBezTo>
                  <a:lnTo>
                    <a:pt x="111134" y="68598"/>
                  </a:lnTo>
                  <a:lnTo>
                    <a:pt x="110495" y="69236"/>
                  </a:lnTo>
                  <a:lnTo>
                    <a:pt x="106661" y="73067"/>
                  </a:lnTo>
                  <a:lnTo>
                    <a:pt x="103466" y="73067"/>
                  </a:lnTo>
                  <a:cubicBezTo>
                    <a:pt x="101549" y="73067"/>
                    <a:pt x="100271" y="73705"/>
                    <a:pt x="98993" y="74982"/>
                  </a:cubicBezTo>
                  <a:lnTo>
                    <a:pt x="93242" y="80727"/>
                  </a:lnTo>
                  <a:cubicBezTo>
                    <a:pt x="91964" y="82004"/>
                    <a:pt x="91325" y="83281"/>
                    <a:pt x="91325" y="85196"/>
                  </a:cubicBezTo>
                  <a:lnTo>
                    <a:pt x="91325" y="96687"/>
                  </a:lnTo>
                  <a:cubicBezTo>
                    <a:pt x="91325" y="100518"/>
                    <a:pt x="93881" y="103071"/>
                    <a:pt x="97715" y="103071"/>
                  </a:cubicBezTo>
                  <a:lnTo>
                    <a:pt x="120719" y="103071"/>
                  </a:lnTo>
                  <a:cubicBezTo>
                    <a:pt x="122636" y="103071"/>
                    <a:pt x="123914" y="102433"/>
                    <a:pt x="125191" y="101156"/>
                  </a:cubicBezTo>
                  <a:lnTo>
                    <a:pt x="129025" y="97326"/>
                  </a:lnTo>
                  <a:lnTo>
                    <a:pt x="139249" y="97326"/>
                  </a:lnTo>
                  <a:lnTo>
                    <a:pt x="143083" y="104987"/>
                  </a:lnTo>
                  <a:cubicBezTo>
                    <a:pt x="144361" y="106902"/>
                    <a:pt x="146278" y="108179"/>
                    <a:pt x="148834" y="108179"/>
                  </a:cubicBezTo>
                  <a:lnTo>
                    <a:pt x="154585" y="108179"/>
                  </a:lnTo>
                  <a:cubicBezTo>
                    <a:pt x="156502" y="108179"/>
                    <a:pt x="157780" y="107540"/>
                    <a:pt x="159058" y="106263"/>
                  </a:cubicBezTo>
                  <a:lnTo>
                    <a:pt x="160975" y="104348"/>
                  </a:lnTo>
                  <a:lnTo>
                    <a:pt x="165448" y="125415"/>
                  </a:lnTo>
                  <a:cubicBezTo>
                    <a:pt x="165448" y="126054"/>
                    <a:pt x="165448" y="126692"/>
                    <a:pt x="166087" y="126692"/>
                  </a:cubicBezTo>
                  <a:lnTo>
                    <a:pt x="171838" y="138183"/>
                  </a:lnTo>
                  <a:cubicBezTo>
                    <a:pt x="173116" y="140098"/>
                    <a:pt x="175033" y="141375"/>
                    <a:pt x="177589" y="141375"/>
                  </a:cubicBezTo>
                  <a:lnTo>
                    <a:pt x="188452" y="141375"/>
                  </a:lnTo>
                  <a:cubicBezTo>
                    <a:pt x="191008" y="141375"/>
                    <a:pt x="192925" y="140098"/>
                    <a:pt x="194203" y="138183"/>
                  </a:cubicBezTo>
                  <a:lnTo>
                    <a:pt x="199954" y="126692"/>
                  </a:lnTo>
                  <a:cubicBezTo>
                    <a:pt x="200593" y="126054"/>
                    <a:pt x="200593" y="124777"/>
                    <a:pt x="200593" y="124138"/>
                  </a:cubicBezTo>
                  <a:lnTo>
                    <a:pt x="200593" y="118393"/>
                  </a:lnTo>
                  <a:cubicBezTo>
                    <a:pt x="200593" y="116478"/>
                    <a:pt x="199954" y="115201"/>
                    <a:pt x="198676" y="113924"/>
                  </a:cubicBezTo>
                  <a:lnTo>
                    <a:pt x="194842" y="110094"/>
                  </a:lnTo>
                  <a:lnTo>
                    <a:pt x="198676" y="105625"/>
                  </a:lnTo>
                  <a:cubicBezTo>
                    <a:pt x="199315" y="104987"/>
                    <a:pt x="199315" y="104987"/>
                    <a:pt x="199954" y="104348"/>
                  </a:cubicBezTo>
                  <a:lnTo>
                    <a:pt x="212734" y="117116"/>
                  </a:lnTo>
                  <a:cubicBezTo>
                    <a:pt x="214012" y="117755"/>
                    <a:pt x="214651" y="118393"/>
                    <a:pt x="216568" y="118393"/>
                  </a:cubicBezTo>
                  <a:cubicBezTo>
                    <a:pt x="214012" y="143290"/>
                    <a:pt x="204427" y="164996"/>
                    <a:pt x="188452" y="182233"/>
                  </a:cubicBezTo>
                  <a:lnTo>
                    <a:pt x="188452" y="182233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4">
              <a:extLst>
                <a:ext uri="{FF2B5EF4-FFF2-40B4-BE49-F238E27FC236}">
                  <a16:creationId xmlns:a16="http://schemas.microsoft.com/office/drawing/2014/main" id="{227CB650-99DE-4870-B53C-345A90E92486}"/>
                </a:ext>
              </a:extLst>
            </p:cNvPr>
            <p:cNvSpPr/>
            <p:nvPr/>
          </p:nvSpPr>
          <p:spPr>
            <a:xfrm>
              <a:off x="619823" y="3440090"/>
              <a:ext cx="24043" cy="36014"/>
            </a:xfrm>
            <a:custGeom>
              <a:avLst/>
              <a:gdLst>
                <a:gd name="connsiteX0" fmla="*/ 10863 w 24043"/>
                <a:gd name="connsiteY0" fmla="*/ 34235 h 36014"/>
                <a:gd name="connsiteX1" fmla="*/ 16614 w 24043"/>
                <a:gd name="connsiteY1" fmla="*/ 28490 h 36014"/>
                <a:gd name="connsiteX2" fmla="*/ 17892 w 24043"/>
                <a:gd name="connsiteY2" fmla="*/ 25936 h 36014"/>
                <a:gd name="connsiteX3" fmla="*/ 23643 w 24043"/>
                <a:gd name="connsiteY3" fmla="*/ 8699 h 36014"/>
                <a:gd name="connsiteX4" fmla="*/ 19809 w 24043"/>
                <a:gd name="connsiteY4" fmla="*/ 400 h 36014"/>
                <a:gd name="connsiteX5" fmla="*/ 19809 w 24043"/>
                <a:gd name="connsiteY5" fmla="*/ 400 h 36014"/>
                <a:gd name="connsiteX6" fmla="*/ 11502 w 24043"/>
                <a:gd name="connsiteY6" fmla="*/ 4231 h 36014"/>
                <a:gd name="connsiteX7" fmla="*/ 6390 w 24043"/>
                <a:gd name="connsiteY7" fmla="*/ 19552 h 36014"/>
                <a:gd name="connsiteX8" fmla="*/ 1917 w 24043"/>
                <a:gd name="connsiteY8" fmla="*/ 24021 h 36014"/>
                <a:gd name="connsiteX9" fmla="*/ 1917 w 24043"/>
                <a:gd name="connsiteY9" fmla="*/ 32958 h 36014"/>
                <a:gd name="connsiteX10" fmla="*/ 10863 w 24043"/>
                <a:gd name="connsiteY10" fmla="*/ 34235 h 36014"/>
                <a:gd name="connsiteX11" fmla="*/ 10863 w 24043"/>
                <a:gd name="connsiteY11" fmla="*/ 34235 h 36014"/>
                <a:gd name="connsiteX12" fmla="*/ 10863 w 24043"/>
                <a:gd name="connsiteY12" fmla="*/ 34235 h 3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043" h="36014">
                  <a:moveTo>
                    <a:pt x="10863" y="34235"/>
                  </a:moveTo>
                  <a:lnTo>
                    <a:pt x="16614" y="28490"/>
                  </a:lnTo>
                  <a:cubicBezTo>
                    <a:pt x="17253" y="27851"/>
                    <a:pt x="17892" y="27213"/>
                    <a:pt x="17892" y="25936"/>
                  </a:cubicBezTo>
                  <a:lnTo>
                    <a:pt x="23643" y="8699"/>
                  </a:lnTo>
                  <a:cubicBezTo>
                    <a:pt x="24921" y="5507"/>
                    <a:pt x="23004" y="1677"/>
                    <a:pt x="19809" y="400"/>
                  </a:cubicBezTo>
                  <a:cubicBezTo>
                    <a:pt x="19809" y="400"/>
                    <a:pt x="19809" y="400"/>
                    <a:pt x="19809" y="400"/>
                  </a:cubicBezTo>
                  <a:cubicBezTo>
                    <a:pt x="16614" y="-877"/>
                    <a:pt x="12780" y="1039"/>
                    <a:pt x="11502" y="4231"/>
                  </a:cubicBezTo>
                  <a:lnTo>
                    <a:pt x="6390" y="19552"/>
                  </a:lnTo>
                  <a:lnTo>
                    <a:pt x="1917" y="24021"/>
                  </a:lnTo>
                  <a:cubicBezTo>
                    <a:pt x="-639" y="26574"/>
                    <a:pt x="-639" y="30405"/>
                    <a:pt x="1917" y="32958"/>
                  </a:cubicBezTo>
                  <a:cubicBezTo>
                    <a:pt x="4473" y="36789"/>
                    <a:pt x="8307" y="36789"/>
                    <a:pt x="10863" y="34235"/>
                  </a:cubicBezTo>
                  <a:cubicBezTo>
                    <a:pt x="10863" y="34235"/>
                    <a:pt x="10863" y="34235"/>
                    <a:pt x="10863" y="34235"/>
                  </a:cubicBezTo>
                  <a:lnTo>
                    <a:pt x="10863" y="34235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0288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1" hidden="1">
            <a:extLst>
              <a:ext uri="{FF2B5EF4-FFF2-40B4-BE49-F238E27FC236}">
                <a16:creationId xmlns:a16="http://schemas.microsoft.com/office/drawing/2014/main" id="{D796EAF2-6E76-40FB-8264-D9DDC4D198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2" name="Object 41" hidden="1">
                        <a:extLst>
                          <a:ext uri="{FF2B5EF4-FFF2-40B4-BE49-F238E27FC236}">
                            <a16:creationId xmlns:a16="http://schemas.microsoft.com/office/drawing/2014/main" id="{D796EAF2-6E76-40FB-8264-D9DDC4D198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 hidden="1">
            <a:extLst>
              <a:ext uri="{FF2B5EF4-FFF2-40B4-BE49-F238E27FC236}">
                <a16:creationId xmlns:a16="http://schemas.microsoft.com/office/drawing/2014/main" id="{C865B54F-8D14-4C4A-9CC7-84472CFF4C9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600">
              <a:latin typeface="Chronicle Display Black" pitchFamily="50" charset="0"/>
              <a:sym typeface="Chronicle Display Black" pitchFamily="50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9484A19-1AD7-4619-9A76-0720DD47E518}"/>
              </a:ext>
            </a:extLst>
          </p:cNvPr>
          <p:cNvSpPr/>
          <p:nvPr/>
        </p:nvSpPr>
        <p:spPr>
          <a:xfrm>
            <a:off x="0" y="2179161"/>
            <a:ext cx="2948940" cy="4689346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670BBC95-742E-4E4F-9F00-1F361F84DF33}"/>
              </a:ext>
            </a:extLst>
          </p:cNvPr>
          <p:cNvSpPr/>
          <p:nvPr/>
        </p:nvSpPr>
        <p:spPr>
          <a:xfrm>
            <a:off x="9055607" y="1773777"/>
            <a:ext cx="3136392" cy="5094730"/>
          </a:xfrm>
          <a:prstGeom prst="rect">
            <a:avLst/>
          </a:prstGeom>
          <a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14F85EA5-CBEC-4A88-A945-1BA6D307A661}"/>
              </a:ext>
            </a:extLst>
          </p:cNvPr>
          <p:cNvSpPr txBox="1"/>
          <p:nvPr/>
        </p:nvSpPr>
        <p:spPr>
          <a:xfrm>
            <a:off x="2216023" y="4968999"/>
            <a:ext cx="2108200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AI APPLICATION</a:t>
            </a:r>
            <a:endParaRPr kumimoji="0" lang="en-US" sz="2000" b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98450" marR="5080" lvl="0" indent="-285750" algn="ctr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Prediction model for movie ratings &amp; financial outcomes.</a:t>
            </a: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Open Sans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2D7CD73B-CBCC-46FF-A888-F3468416452B}"/>
              </a:ext>
            </a:extLst>
          </p:cNvPr>
          <p:cNvSpPr txBox="1"/>
          <p:nvPr/>
        </p:nvSpPr>
        <p:spPr>
          <a:xfrm>
            <a:off x="4432552" y="4973573"/>
            <a:ext cx="2666492" cy="123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IN-DEPTH TIMELINE ANAYSIS</a:t>
            </a:r>
          </a:p>
          <a:p>
            <a:pPr marL="285750" lvl="0" indent="-285750" algn="ctr" defTabSz="121917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Trends over time &amp; the impact </a:t>
            </a:r>
            <a:r>
              <a:rPr lang="en-US">
                <a:solidFill>
                  <a:prstClr val="black"/>
                </a:solidFill>
                <a:latin typeface="Wingdings"/>
                <a:cs typeface="Wingdings"/>
              </a:rPr>
              <a:t></a:t>
            </a:r>
            <a:r>
              <a:rPr lang="en-US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kumimoji="0" lang="en-US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revenue.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670FBB1B-66AE-4A1F-BC63-06108849D96A}"/>
              </a:ext>
            </a:extLst>
          </p:cNvPr>
          <p:cNvSpPr txBox="1"/>
          <p:nvPr/>
        </p:nvSpPr>
        <p:spPr>
          <a:xfrm>
            <a:off x="6998716" y="4973490"/>
            <a:ext cx="3210178" cy="14839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DEMOGRAPHIC ANALYSIS</a:t>
            </a:r>
          </a:p>
          <a:p>
            <a:pPr marL="285750" lvl="0" indent="-285750" algn="ctr" defTabSz="121917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Demographic analysis of reviewers &amp; overall popularity demographic based on genres</a:t>
            </a:r>
            <a:r>
              <a:rPr lang="en-US"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kumimoji="0" lang="en-US" sz="160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3F276AE4-8403-4008-A400-105696BBAFD9}"/>
              </a:ext>
            </a:extLst>
          </p:cNvPr>
          <p:cNvSpPr/>
          <p:nvPr/>
        </p:nvSpPr>
        <p:spPr>
          <a:xfrm>
            <a:off x="2398776" y="2072639"/>
            <a:ext cx="2146300" cy="2146300"/>
          </a:xfrm>
          <a:custGeom>
            <a:avLst/>
            <a:gdLst/>
            <a:ahLst/>
            <a:cxnLst/>
            <a:rect l="l" t="t" r="r" b="b"/>
            <a:pathLst>
              <a:path w="2146300" h="2146300">
                <a:moveTo>
                  <a:pt x="1072896" y="0"/>
                </a:moveTo>
                <a:lnTo>
                  <a:pt x="1025102" y="1045"/>
                </a:lnTo>
                <a:lnTo>
                  <a:pt x="977843" y="4152"/>
                </a:lnTo>
                <a:lnTo>
                  <a:pt x="931164" y="9276"/>
                </a:lnTo>
                <a:lnTo>
                  <a:pt x="885108" y="16375"/>
                </a:lnTo>
                <a:lnTo>
                  <a:pt x="839718" y="25405"/>
                </a:lnTo>
                <a:lnTo>
                  <a:pt x="795039" y="36322"/>
                </a:lnTo>
                <a:lnTo>
                  <a:pt x="751112" y="49082"/>
                </a:lnTo>
                <a:lnTo>
                  <a:pt x="707984" y="63643"/>
                </a:lnTo>
                <a:lnTo>
                  <a:pt x="665696" y="79959"/>
                </a:lnTo>
                <a:lnTo>
                  <a:pt x="624292" y="97989"/>
                </a:lnTo>
                <a:lnTo>
                  <a:pt x="583816" y="117687"/>
                </a:lnTo>
                <a:lnTo>
                  <a:pt x="544312" y="139011"/>
                </a:lnTo>
                <a:lnTo>
                  <a:pt x="505823" y="161917"/>
                </a:lnTo>
                <a:lnTo>
                  <a:pt x="468393" y="186361"/>
                </a:lnTo>
                <a:lnTo>
                  <a:pt x="432065" y="212301"/>
                </a:lnTo>
                <a:lnTo>
                  <a:pt x="396884" y="239691"/>
                </a:lnTo>
                <a:lnTo>
                  <a:pt x="362892" y="268489"/>
                </a:lnTo>
                <a:lnTo>
                  <a:pt x="330133" y="298650"/>
                </a:lnTo>
                <a:lnTo>
                  <a:pt x="298650" y="330133"/>
                </a:lnTo>
                <a:lnTo>
                  <a:pt x="268489" y="362892"/>
                </a:lnTo>
                <a:lnTo>
                  <a:pt x="239691" y="396884"/>
                </a:lnTo>
                <a:lnTo>
                  <a:pt x="212301" y="432065"/>
                </a:lnTo>
                <a:lnTo>
                  <a:pt x="186361" y="468393"/>
                </a:lnTo>
                <a:lnTo>
                  <a:pt x="161917" y="505823"/>
                </a:lnTo>
                <a:lnTo>
                  <a:pt x="139011" y="544312"/>
                </a:lnTo>
                <a:lnTo>
                  <a:pt x="117687" y="583816"/>
                </a:lnTo>
                <a:lnTo>
                  <a:pt x="97989" y="624292"/>
                </a:lnTo>
                <a:lnTo>
                  <a:pt x="79959" y="665696"/>
                </a:lnTo>
                <a:lnTo>
                  <a:pt x="63643" y="707984"/>
                </a:lnTo>
                <a:lnTo>
                  <a:pt x="49082" y="751112"/>
                </a:lnTo>
                <a:lnTo>
                  <a:pt x="36322" y="795039"/>
                </a:lnTo>
                <a:lnTo>
                  <a:pt x="25405" y="839718"/>
                </a:lnTo>
                <a:lnTo>
                  <a:pt x="16375" y="885108"/>
                </a:lnTo>
                <a:lnTo>
                  <a:pt x="9276" y="931164"/>
                </a:lnTo>
                <a:lnTo>
                  <a:pt x="4152" y="977843"/>
                </a:lnTo>
                <a:lnTo>
                  <a:pt x="1045" y="1025102"/>
                </a:lnTo>
                <a:lnTo>
                  <a:pt x="0" y="1072896"/>
                </a:lnTo>
                <a:lnTo>
                  <a:pt x="1045" y="1120689"/>
                </a:lnTo>
                <a:lnTo>
                  <a:pt x="4152" y="1167948"/>
                </a:lnTo>
                <a:lnTo>
                  <a:pt x="9276" y="1214627"/>
                </a:lnTo>
                <a:lnTo>
                  <a:pt x="16375" y="1260683"/>
                </a:lnTo>
                <a:lnTo>
                  <a:pt x="25405" y="1306073"/>
                </a:lnTo>
                <a:lnTo>
                  <a:pt x="36322" y="1350752"/>
                </a:lnTo>
                <a:lnTo>
                  <a:pt x="49082" y="1394679"/>
                </a:lnTo>
                <a:lnTo>
                  <a:pt x="63643" y="1437807"/>
                </a:lnTo>
                <a:lnTo>
                  <a:pt x="79959" y="1480095"/>
                </a:lnTo>
                <a:lnTo>
                  <a:pt x="97989" y="1521499"/>
                </a:lnTo>
                <a:lnTo>
                  <a:pt x="117687" y="1561975"/>
                </a:lnTo>
                <a:lnTo>
                  <a:pt x="139011" y="1601479"/>
                </a:lnTo>
                <a:lnTo>
                  <a:pt x="161917" y="1639968"/>
                </a:lnTo>
                <a:lnTo>
                  <a:pt x="186361" y="1677398"/>
                </a:lnTo>
                <a:lnTo>
                  <a:pt x="212301" y="1713726"/>
                </a:lnTo>
                <a:lnTo>
                  <a:pt x="239691" y="1748907"/>
                </a:lnTo>
                <a:lnTo>
                  <a:pt x="268489" y="1782899"/>
                </a:lnTo>
                <a:lnTo>
                  <a:pt x="298650" y="1815658"/>
                </a:lnTo>
                <a:lnTo>
                  <a:pt x="330133" y="1847141"/>
                </a:lnTo>
                <a:lnTo>
                  <a:pt x="362892" y="1877302"/>
                </a:lnTo>
                <a:lnTo>
                  <a:pt x="396884" y="1906100"/>
                </a:lnTo>
                <a:lnTo>
                  <a:pt x="432065" y="1933490"/>
                </a:lnTo>
                <a:lnTo>
                  <a:pt x="468393" y="1959430"/>
                </a:lnTo>
                <a:lnTo>
                  <a:pt x="505823" y="1983874"/>
                </a:lnTo>
                <a:lnTo>
                  <a:pt x="544312" y="2006780"/>
                </a:lnTo>
                <a:lnTo>
                  <a:pt x="583816" y="2028104"/>
                </a:lnTo>
                <a:lnTo>
                  <a:pt x="624292" y="2047802"/>
                </a:lnTo>
                <a:lnTo>
                  <a:pt x="665696" y="2065832"/>
                </a:lnTo>
                <a:lnTo>
                  <a:pt x="707984" y="2082148"/>
                </a:lnTo>
                <a:lnTo>
                  <a:pt x="751112" y="2096709"/>
                </a:lnTo>
                <a:lnTo>
                  <a:pt x="795039" y="2109469"/>
                </a:lnTo>
                <a:lnTo>
                  <a:pt x="839718" y="2120386"/>
                </a:lnTo>
                <a:lnTo>
                  <a:pt x="885108" y="2129416"/>
                </a:lnTo>
                <a:lnTo>
                  <a:pt x="931164" y="2136515"/>
                </a:lnTo>
                <a:lnTo>
                  <a:pt x="977843" y="2141639"/>
                </a:lnTo>
                <a:lnTo>
                  <a:pt x="1025102" y="2144746"/>
                </a:lnTo>
                <a:lnTo>
                  <a:pt x="1072896" y="2145792"/>
                </a:lnTo>
                <a:lnTo>
                  <a:pt x="1120689" y="2144746"/>
                </a:lnTo>
                <a:lnTo>
                  <a:pt x="1167948" y="2141639"/>
                </a:lnTo>
                <a:lnTo>
                  <a:pt x="1214627" y="2136515"/>
                </a:lnTo>
                <a:lnTo>
                  <a:pt x="1260683" y="2129416"/>
                </a:lnTo>
                <a:lnTo>
                  <a:pt x="1306073" y="2120386"/>
                </a:lnTo>
                <a:lnTo>
                  <a:pt x="1350752" y="2109469"/>
                </a:lnTo>
                <a:lnTo>
                  <a:pt x="1394679" y="2096709"/>
                </a:lnTo>
                <a:lnTo>
                  <a:pt x="1437807" y="2082148"/>
                </a:lnTo>
                <a:lnTo>
                  <a:pt x="1480095" y="2065832"/>
                </a:lnTo>
                <a:lnTo>
                  <a:pt x="1521499" y="2047802"/>
                </a:lnTo>
                <a:lnTo>
                  <a:pt x="1561975" y="2028104"/>
                </a:lnTo>
                <a:lnTo>
                  <a:pt x="1601479" y="2006780"/>
                </a:lnTo>
                <a:lnTo>
                  <a:pt x="1639968" y="1983874"/>
                </a:lnTo>
                <a:lnTo>
                  <a:pt x="1677398" y="1959430"/>
                </a:lnTo>
                <a:lnTo>
                  <a:pt x="1713726" y="1933490"/>
                </a:lnTo>
                <a:lnTo>
                  <a:pt x="1748907" y="1906100"/>
                </a:lnTo>
                <a:lnTo>
                  <a:pt x="1782899" y="1877302"/>
                </a:lnTo>
                <a:lnTo>
                  <a:pt x="1815658" y="1847141"/>
                </a:lnTo>
                <a:lnTo>
                  <a:pt x="1847141" y="1815658"/>
                </a:lnTo>
                <a:lnTo>
                  <a:pt x="1877302" y="1782899"/>
                </a:lnTo>
                <a:lnTo>
                  <a:pt x="1906100" y="1748907"/>
                </a:lnTo>
                <a:lnTo>
                  <a:pt x="1933490" y="1713726"/>
                </a:lnTo>
                <a:lnTo>
                  <a:pt x="1959430" y="1677398"/>
                </a:lnTo>
                <a:lnTo>
                  <a:pt x="1983874" y="1639968"/>
                </a:lnTo>
                <a:lnTo>
                  <a:pt x="2006780" y="1601479"/>
                </a:lnTo>
                <a:lnTo>
                  <a:pt x="2028104" y="1561975"/>
                </a:lnTo>
                <a:lnTo>
                  <a:pt x="2047802" y="1521499"/>
                </a:lnTo>
                <a:lnTo>
                  <a:pt x="2065832" y="1480095"/>
                </a:lnTo>
                <a:lnTo>
                  <a:pt x="2082148" y="1437807"/>
                </a:lnTo>
                <a:lnTo>
                  <a:pt x="2096709" y="1394679"/>
                </a:lnTo>
                <a:lnTo>
                  <a:pt x="2109469" y="1350752"/>
                </a:lnTo>
                <a:lnTo>
                  <a:pt x="2120386" y="1306073"/>
                </a:lnTo>
                <a:lnTo>
                  <a:pt x="2129416" y="1260683"/>
                </a:lnTo>
                <a:lnTo>
                  <a:pt x="2136515" y="1214627"/>
                </a:lnTo>
                <a:lnTo>
                  <a:pt x="2141639" y="1167948"/>
                </a:lnTo>
                <a:lnTo>
                  <a:pt x="2144746" y="1120689"/>
                </a:lnTo>
                <a:lnTo>
                  <a:pt x="2145791" y="1072896"/>
                </a:lnTo>
                <a:lnTo>
                  <a:pt x="2144746" y="1025102"/>
                </a:lnTo>
                <a:lnTo>
                  <a:pt x="2141639" y="977843"/>
                </a:lnTo>
                <a:lnTo>
                  <a:pt x="2136515" y="931164"/>
                </a:lnTo>
                <a:lnTo>
                  <a:pt x="2129416" y="885108"/>
                </a:lnTo>
                <a:lnTo>
                  <a:pt x="2120386" y="839718"/>
                </a:lnTo>
                <a:lnTo>
                  <a:pt x="2109469" y="795039"/>
                </a:lnTo>
                <a:lnTo>
                  <a:pt x="2096709" y="751112"/>
                </a:lnTo>
                <a:lnTo>
                  <a:pt x="2082148" y="707984"/>
                </a:lnTo>
                <a:lnTo>
                  <a:pt x="2065832" y="665696"/>
                </a:lnTo>
                <a:lnTo>
                  <a:pt x="2047802" y="624292"/>
                </a:lnTo>
                <a:lnTo>
                  <a:pt x="2028104" y="583816"/>
                </a:lnTo>
                <a:lnTo>
                  <a:pt x="2006780" y="544312"/>
                </a:lnTo>
                <a:lnTo>
                  <a:pt x="1983874" y="505823"/>
                </a:lnTo>
                <a:lnTo>
                  <a:pt x="1959430" y="468393"/>
                </a:lnTo>
                <a:lnTo>
                  <a:pt x="1933490" y="432065"/>
                </a:lnTo>
                <a:lnTo>
                  <a:pt x="1906100" y="396884"/>
                </a:lnTo>
                <a:lnTo>
                  <a:pt x="1877302" y="362892"/>
                </a:lnTo>
                <a:lnTo>
                  <a:pt x="1847141" y="330133"/>
                </a:lnTo>
                <a:lnTo>
                  <a:pt x="1815658" y="298650"/>
                </a:lnTo>
                <a:lnTo>
                  <a:pt x="1782899" y="268489"/>
                </a:lnTo>
                <a:lnTo>
                  <a:pt x="1748907" y="239691"/>
                </a:lnTo>
                <a:lnTo>
                  <a:pt x="1713726" y="212301"/>
                </a:lnTo>
                <a:lnTo>
                  <a:pt x="1677398" y="186361"/>
                </a:lnTo>
                <a:lnTo>
                  <a:pt x="1639968" y="161917"/>
                </a:lnTo>
                <a:lnTo>
                  <a:pt x="1601479" y="139011"/>
                </a:lnTo>
                <a:lnTo>
                  <a:pt x="1561975" y="117687"/>
                </a:lnTo>
                <a:lnTo>
                  <a:pt x="1521499" y="97989"/>
                </a:lnTo>
                <a:lnTo>
                  <a:pt x="1480095" y="79959"/>
                </a:lnTo>
                <a:lnTo>
                  <a:pt x="1437807" y="63643"/>
                </a:lnTo>
                <a:lnTo>
                  <a:pt x="1394679" y="49082"/>
                </a:lnTo>
                <a:lnTo>
                  <a:pt x="1350752" y="36322"/>
                </a:lnTo>
                <a:lnTo>
                  <a:pt x="1306073" y="25405"/>
                </a:lnTo>
                <a:lnTo>
                  <a:pt x="1260683" y="16375"/>
                </a:lnTo>
                <a:lnTo>
                  <a:pt x="1214627" y="9276"/>
                </a:lnTo>
                <a:lnTo>
                  <a:pt x="1167948" y="4152"/>
                </a:lnTo>
                <a:lnTo>
                  <a:pt x="1120689" y="1045"/>
                </a:lnTo>
                <a:lnTo>
                  <a:pt x="1072896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90A6FAE3-719D-419F-A72B-9BAE2E923AAC}"/>
              </a:ext>
            </a:extLst>
          </p:cNvPr>
          <p:cNvSpPr/>
          <p:nvPr/>
        </p:nvSpPr>
        <p:spPr>
          <a:xfrm>
            <a:off x="2592323" y="2266188"/>
            <a:ext cx="1840229" cy="1838706"/>
          </a:xfrm>
          <a:prstGeom prst="rect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8F275C9A-2742-49BD-89CC-BEF793D7E0D2}"/>
              </a:ext>
            </a:extLst>
          </p:cNvPr>
          <p:cNvSpPr/>
          <p:nvPr/>
        </p:nvSpPr>
        <p:spPr>
          <a:xfrm>
            <a:off x="2639567" y="2313432"/>
            <a:ext cx="1664335" cy="1663064"/>
          </a:xfrm>
          <a:custGeom>
            <a:avLst/>
            <a:gdLst/>
            <a:ahLst/>
            <a:cxnLst/>
            <a:rect l="l" t="t" r="r" b="b"/>
            <a:pathLst>
              <a:path w="1664335" h="1663064">
                <a:moveTo>
                  <a:pt x="832104" y="0"/>
                </a:moveTo>
                <a:lnTo>
                  <a:pt x="783206" y="1411"/>
                </a:lnTo>
                <a:lnTo>
                  <a:pt x="735052" y="5593"/>
                </a:lnTo>
                <a:lnTo>
                  <a:pt x="687722" y="12468"/>
                </a:lnTo>
                <a:lnTo>
                  <a:pt x="641292" y="21958"/>
                </a:lnTo>
                <a:lnTo>
                  <a:pt x="595842" y="33984"/>
                </a:lnTo>
                <a:lnTo>
                  <a:pt x="551447" y="48469"/>
                </a:lnTo>
                <a:lnTo>
                  <a:pt x="508188" y="65335"/>
                </a:lnTo>
                <a:lnTo>
                  <a:pt x="466141" y="84504"/>
                </a:lnTo>
                <a:lnTo>
                  <a:pt x="425385" y="105897"/>
                </a:lnTo>
                <a:lnTo>
                  <a:pt x="385998" y="129437"/>
                </a:lnTo>
                <a:lnTo>
                  <a:pt x="348058" y="155046"/>
                </a:lnTo>
                <a:lnTo>
                  <a:pt x="311642" y="182646"/>
                </a:lnTo>
                <a:lnTo>
                  <a:pt x="276829" y="212159"/>
                </a:lnTo>
                <a:lnTo>
                  <a:pt x="243697" y="243506"/>
                </a:lnTo>
                <a:lnTo>
                  <a:pt x="212323" y="276610"/>
                </a:lnTo>
                <a:lnTo>
                  <a:pt x="182786" y="311393"/>
                </a:lnTo>
                <a:lnTo>
                  <a:pt x="155164" y="347777"/>
                </a:lnTo>
                <a:lnTo>
                  <a:pt x="129535" y="385683"/>
                </a:lnTo>
                <a:lnTo>
                  <a:pt x="105976" y="425035"/>
                </a:lnTo>
                <a:lnTo>
                  <a:pt x="84566" y="465753"/>
                </a:lnTo>
                <a:lnTo>
                  <a:pt x="65383" y="507759"/>
                </a:lnTo>
                <a:lnTo>
                  <a:pt x="48504" y="550977"/>
                </a:lnTo>
                <a:lnTo>
                  <a:pt x="34008" y="595327"/>
                </a:lnTo>
                <a:lnTo>
                  <a:pt x="21973" y="640733"/>
                </a:lnTo>
                <a:lnTo>
                  <a:pt x="12477" y="687115"/>
                </a:lnTo>
                <a:lnTo>
                  <a:pt x="5597" y="734395"/>
                </a:lnTo>
                <a:lnTo>
                  <a:pt x="1412" y="782497"/>
                </a:lnTo>
                <a:lnTo>
                  <a:pt x="0" y="831341"/>
                </a:lnTo>
                <a:lnTo>
                  <a:pt x="1412" y="880186"/>
                </a:lnTo>
                <a:lnTo>
                  <a:pt x="5597" y="928288"/>
                </a:lnTo>
                <a:lnTo>
                  <a:pt x="12477" y="975568"/>
                </a:lnTo>
                <a:lnTo>
                  <a:pt x="21973" y="1021950"/>
                </a:lnTo>
                <a:lnTo>
                  <a:pt x="34008" y="1067356"/>
                </a:lnTo>
                <a:lnTo>
                  <a:pt x="48504" y="1111706"/>
                </a:lnTo>
                <a:lnTo>
                  <a:pt x="65383" y="1154924"/>
                </a:lnTo>
                <a:lnTo>
                  <a:pt x="84566" y="1196930"/>
                </a:lnTo>
                <a:lnTo>
                  <a:pt x="105976" y="1237648"/>
                </a:lnTo>
                <a:lnTo>
                  <a:pt x="129535" y="1277000"/>
                </a:lnTo>
                <a:lnTo>
                  <a:pt x="155164" y="1314906"/>
                </a:lnTo>
                <a:lnTo>
                  <a:pt x="182786" y="1351290"/>
                </a:lnTo>
                <a:lnTo>
                  <a:pt x="212323" y="1386073"/>
                </a:lnTo>
                <a:lnTo>
                  <a:pt x="243697" y="1419177"/>
                </a:lnTo>
                <a:lnTo>
                  <a:pt x="276829" y="1450524"/>
                </a:lnTo>
                <a:lnTo>
                  <a:pt x="311642" y="1480037"/>
                </a:lnTo>
                <a:lnTo>
                  <a:pt x="348058" y="1507637"/>
                </a:lnTo>
                <a:lnTo>
                  <a:pt x="385998" y="1533246"/>
                </a:lnTo>
                <a:lnTo>
                  <a:pt x="425385" y="1556786"/>
                </a:lnTo>
                <a:lnTo>
                  <a:pt x="466141" y="1578179"/>
                </a:lnTo>
                <a:lnTo>
                  <a:pt x="508188" y="1597348"/>
                </a:lnTo>
                <a:lnTo>
                  <a:pt x="551447" y="1614214"/>
                </a:lnTo>
                <a:lnTo>
                  <a:pt x="595842" y="1628699"/>
                </a:lnTo>
                <a:lnTo>
                  <a:pt x="641292" y="1640725"/>
                </a:lnTo>
                <a:lnTo>
                  <a:pt x="687722" y="1650215"/>
                </a:lnTo>
                <a:lnTo>
                  <a:pt x="735052" y="1657090"/>
                </a:lnTo>
                <a:lnTo>
                  <a:pt x="783206" y="1661272"/>
                </a:lnTo>
                <a:lnTo>
                  <a:pt x="832104" y="1662683"/>
                </a:lnTo>
                <a:lnTo>
                  <a:pt x="881001" y="1661272"/>
                </a:lnTo>
                <a:lnTo>
                  <a:pt x="929155" y="1657090"/>
                </a:lnTo>
                <a:lnTo>
                  <a:pt x="976485" y="1650215"/>
                </a:lnTo>
                <a:lnTo>
                  <a:pt x="1022915" y="1640725"/>
                </a:lnTo>
                <a:lnTo>
                  <a:pt x="1068365" y="1628699"/>
                </a:lnTo>
                <a:lnTo>
                  <a:pt x="1112760" y="1614214"/>
                </a:lnTo>
                <a:lnTo>
                  <a:pt x="1156019" y="1597348"/>
                </a:lnTo>
                <a:lnTo>
                  <a:pt x="1198066" y="1578179"/>
                </a:lnTo>
                <a:lnTo>
                  <a:pt x="1238822" y="1556786"/>
                </a:lnTo>
                <a:lnTo>
                  <a:pt x="1278209" y="1533246"/>
                </a:lnTo>
                <a:lnTo>
                  <a:pt x="1316149" y="1507637"/>
                </a:lnTo>
                <a:lnTo>
                  <a:pt x="1352565" y="1480037"/>
                </a:lnTo>
                <a:lnTo>
                  <a:pt x="1387378" y="1450524"/>
                </a:lnTo>
                <a:lnTo>
                  <a:pt x="1420510" y="1419177"/>
                </a:lnTo>
                <a:lnTo>
                  <a:pt x="1451884" y="1386073"/>
                </a:lnTo>
                <a:lnTo>
                  <a:pt x="1481421" y="1351290"/>
                </a:lnTo>
                <a:lnTo>
                  <a:pt x="1509043" y="1314906"/>
                </a:lnTo>
                <a:lnTo>
                  <a:pt x="1534672" y="1277000"/>
                </a:lnTo>
                <a:lnTo>
                  <a:pt x="1558231" y="1237648"/>
                </a:lnTo>
                <a:lnTo>
                  <a:pt x="1579641" y="1196930"/>
                </a:lnTo>
                <a:lnTo>
                  <a:pt x="1598824" y="1154924"/>
                </a:lnTo>
                <a:lnTo>
                  <a:pt x="1615703" y="1111706"/>
                </a:lnTo>
                <a:lnTo>
                  <a:pt x="1630199" y="1067356"/>
                </a:lnTo>
                <a:lnTo>
                  <a:pt x="1642234" y="1021950"/>
                </a:lnTo>
                <a:lnTo>
                  <a:pt x="1651730" y="975568"/>
                </a:lnTo>
                <a:lnTo>
                  <a:pt x="1658610" y="928288"/>
                </a:lnTo>
                <a:lnTo>
                  <a:pt x="1662795" y="880186"/>
                </a:lnTo>
                <a:lnTo>
                  <a:pt x="1664208" y="831341"/>
                </a:lnTo>
                <a:lnTo>
                  <a:pt x="1662795" y="782497"/>
                </a:lnTo>
                <a:lnTo>
                  <a:pt x="1658610" y="734395"/>
                </a:lnTo>
                <a:lnTo>
                  <a:pt x="1651730" y="687115"/>
                </a:lnTo>
                <a:lnTo>
                  <a:pt x="1642234" y="640733"/>
                </a:lnTo>
                <a:lnTo>
                  <a:pt x="1630199" y="595327"/>
                </a:lnTo>
                <a:lnTo>
                  <a:pt x="1615703" y="550977"/>
                </a:lnTo>
                <a:lnTo>
                  <a:pt x="1598824" y="507759"/>
                </a:lnTo>
                <a:lnTo>
                  <a:pt x="1579641" y="465753"/>
                </a:lnTo>
                <a:lnTo>
                  <a:pt x="1558231" y="425035"/>
                </a:lnTo>
                <a:lnTo>
                  <a:pt x="1534672" y="385683"/>
                </a:lnTo>
                <a:lnTo>
                  <a:pt x="1509043" y="347777"/>
                </a:lnTo>
                <a:lnTo>
                  <a:pt x="1481421" y="311393"/>
                </a:lnTo>
                <a:lnTo>
                  <a:pt x="1451884" y="276610"/>
                </a:lnTo>
                <a:lnTo>
                  <a:pt x="1420510" y="243506"/>
                </a:lnTo>
                <a:lnTo>
                  <a:pt x="1387378" y="212159"/>
                </a:lnTo>
                <a:lnTo>
                  <a:pt x="1352565" y="182646"/>
                </a:lnTo>
                <a:lnTo>
                  <a:pt x="1316149" y="155046"/>
                </a:lnTo>
                <a:lnTo>
                  <a:pt x="1278209" y="129437"/>
                </a:lnTo>
                <a:lnTo>
                  <a:pt x="1238822" y="105897"/>
                </a:lnTo>
                <a:lnTo>
                  <a:pt x="1198066" y="84504"/>
                </a:lnTo>
                <a:lnTo>
                  <a:pt x="1156019" y="65335"/>
                </a:lnTo>
                <a:lnTo>
                  <a:pt x="1112760" y="48469"/>
                </a:lnTo>
                <a:lnTo>
                  <a:pt x="1068365" y="33984"/>
                </a:lnTo>
                <a:lnTo>
                  <a:pt x="1022915" y="21958"/>
                </a:lnTo>
                <a:lnTo>
                  <a:pt x="976485" y="12468"/>
                </a:lnTo>
                <a:lnTo>
                  <a:pt x="929155" y="5593"/>
                </a:lnTo>
                <a:lnTo>
                  <a:pt x="881001" y="1411"/>
                </a:lnTo>
                <a:lnTo>
                  <a:pt x="8321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9E50BEC4-F3F9-428E-8D98-D69B8795D27F}"/>
              </a:ext>
            </a:extLst>
          </p:cNvPr>
          <p:cNvSpPr/>
          <p:nvPr/>
        </p:nvSpPr>
        <p:spPr>
          <a:xfrm>
            <a:off x="3116579" y="4072128"/>
            <a:ext cx="710565" cy="387350"/>
          </a:xfrm>
          <a:custGeom>
            <a:avLst/>
            <a:gdLst/>
            <a:ahLst/>
            <a:cxnLst/>
            <a:rect l="l" t="t" r="r" b="b"/>
            <a:pathLst>
              <a:path w="710564" h="387350">
                <a:moveTo>
                  <a:pt x="710183" y="0"/>
                </a:moveTo>
                <a:lnTo>
                  <a:pt x="0" y="0"/>
                </a:lnTo>
                <a:lnTo>
                  <a:pt x="355092" y="387096"/>
                </a:lnTo>
                <a:lnTo>
                  <a:pt x="710183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4C107BF5-D11A-449E-AF2D-C51D79BA1D64}"/>
              </a:ext>
            </a:extLst>
          </p:cNvPr>
          <p:cNvSpPr/>
          <p:nvPr/>
        </p:nvSpPr>
        <p:spPr>
          <a:xfrm>
            <a:off x="4852415" y="2072639"/>
            <a:ext cx="2146300" cy="2146300"/>
          </a:xfrm>
          <a:custGeom>
            <a:avLst/>
            <a:gdLst/>
            <a:ahLst/>
            <a:cxnLst/>
            <a:rect l="l" t="t" r="r" b="b"/>
            <a:pathLst>
              <a:path w="2146300" h="2146300">
                <a:moveTo>
                  <a:pt x="1072896" y="0"/>
                </a:moveTo>
                <a:lnTo>
                  <a:pt x="1025102" y="1045"/>
                </a:lnTo>
                <a:lnTo>
                  <a:pt x="977843" y="4152"/>
                </a:lnTo>
                <a:lnTo>
                  <a:pt x="931164" y="9276"/>
                </a:lnTo>
                <a:lnTo>
                  <a:pt x="885108" y="16375"/>
                </a:lnTo>
                <a:lnTo>
                  <a:pt x="839718" y="25405"/>
                </a:lnTo>
                <a:lnTo>
                  <a:pt x="795039" y="36322"/>
                </a:lnTo>
                <a:lnTo>
                  <a:pt x="751112" y="49082"/>
                </a:lnTo>
                <a:lnTo>
                  <a:pt x="707984" y="63643"/>
                </a:lnTo>
                <a:lnTo>
                  <a:pt x="665696" y="79959"/>
                </a:lnTo>
                <a:lnTo>
                  <a:pt x="624292" y="97989"/>
                </a:lnTo>
                <a:lnTo>
                  <a:pt x="583816" y="117687"/>
                </a:lnTo>
                <a:lnTo>
                  <a:pt x="544312" y="139011"/>
                </a:lnTo>
                <a:lnTo>
                  <a:pt x="505823" y="161917"/>
                </a:lnTo>
                <a:lnTo>
                  <a:pt x="468393" y="186361"/>
                </a:lnTo>
                <a:lnTo>
                  <a:pt x="432065" y="212301"/>
                </a:lnTo>
                <a:lnTo>
                  <a:pt x="396884" y="239691"/>
                </a:lnTo>
                <a:lnTo>
                  <a:pt x="362892" y="268489"/>
                </a:lnTo>
                <a:lnTo>
                  <a:pt x="330133" y="298650"/>
                </a:lnTo>
                <a:lnTo>
                  <a:pt x="298650" y="330133"/>
                </a:lnTo>
                <a:lnTo>
                  <a:pt x="268489" y="362892"/>
                </a:lnTo>
                <a:lnTo>
                  <a:pt x="239691" y="396884"/>
                </a:lnTo>
                <a:lnTo>
                  <a:pt x="212301" y="432065"/>
                </a:lnTo>
                <a:lnTo>
                  <a:pt x="186361" y="468393"/>
                </a:lnTo>
                <a:lnTo>
                  <a:pt x="161917" y="505823"/>
                </a:lnTo>
                <a:lnTo>
                  <a:pt x="139011" y="544312"/>
                </a:lnTo>
                <a:lnTo>
                  <a:pt x="117687" y="583816"/>
                </a:lnTo>
                <a:lnTo>
                  <a:pt x="97989" y="624292"/>
                </a:lnTo>
                <a:lnTo>
                  <a:pt x="79959" y="665696"/>
                </a:lnTo>
                <a:lnTo>
                  <a:pt x="63643" y="707984"/>
                </a:lnTo>
                <a:lnTo>
                  <a:pt x="49082" y="751112"/>
                </a:lnTo>
                <a:lnTo>
                  <a:pt x="36322" y="795039"/>
                </a:lnTo>
                <a:lnTo>
                  <a:pt x="25405" y="839718"/>
                </a:lnTo>
                <a:lnTo>
                  <a:pt x="16375" y="885108"/>
                </a:lnTo>
                <a:lnTo>
                  <a:pt x="9276" y="931164"/>
                </a:lnTo>
                <a:lnTo>
                  <a:pt x="4152" y="977843"/>
                </a:lnTo>
                <a:lnTo>
                  <a:pt x="1045" y="1025102"/>
                </a:lnTo>
                <a:lnTo>
                  <a:pt x="0" y="1072896"/>
                </a:lnTo>
                <a:lnTo>
                  <a:pt x="1045" y="1120689"/>
                </a:lnTo>
                <a:lnTo>
                  <a:pt x="4152" y="1167948"/>
                </a:lnTo>
                <a:lnTo>
                  <a:pt x="9276" y="1214627"/>
                </a:lnTo>
                <a:lnTo>
                  <a:pt x="16375" y="1260683"/>
                </a:lnTo>
                <a:lnTo>
                  <a:pt x="25405" y="1306073"/>
                </a:lnTo>
                <a:lnTo>
                  <a:pt x="36322" y="1350752"/>
                </a:lnTo>
                <a:lnTo>
                  <a:pt x="49082" y="1394679"/>
                </a:lnTo>
                <a:lnTo>
                  <a:pt x="63643" y="1437807"/>
                </a:lnTo>
                <a:lnTo>
                  <a:pt x="79959" y="1480095"/>
                </a:lnTo>
                <a:lnTo>
                  <a:pt x="97989" y="1521499"/>
                </a:lnTo>
                <a:lnTo>
                  <a:pt x="117687" y="1561975"/>
                </a:lnTo>
                <a:lnTo>
                  <a:pt x="139011" y="1601479"/>
                </a:lnTo>
                <a:lnTo>
                  <a:pt x="161917" y="1639968"/>
                </a:lnTo>
                <a:lnTo>
                  <a:pt x="186361" y="1677398"/>
                </a:lnTo>
                <a:lnTo>
                  <a:pt x="212301" y="1713726"/>
                </a:lnTo>
                <a:lnTo>
                  <a:pt x="239691" y="1748907"/>
                </a:lnTo>
                <a:lnTo>
                  <a:pt x="268489" y="1782899"/>
                </a:lnTo>
                <a:lnTo>
                  <a:pt x="298650" y="1815658"/>
                </a:lnTo>
                <a:lnTo>
                  <a:pt x="330133" y="1847141"/>
                </a:lnTo>
                <a:lnTo>
                  <a:pt x="362892" y="1877302"/>
                </a:lnTo>
                <a:lnTo>
                  <a:pt x="396884" y="1906100"/>
                </a:lnTo>
                <a:lnTo>
                  <a:pt x="432065" y="1933490"/>
                </a:lnTo>
                <a:lnTo>
                  <a:pt x="468393" y="1959430"/>
                </a:lnTo>
                <a:lnTo>
                  <a:pt x="505823" y="1983874"/>
                </a:lnTo>
                <a:lnTo>
                  <a:pt x="544312" y="2006780"/>
                </a:lnTo>
                <a:lnTo>
                  <a:pt x="583816" y="2028104"/>
                </a:lnTo>
                <a:lnTo>
                  <a:pt x="624292" y="2047802"/>
                </a:lnTo>
                <a:lnTo>
                  <a:pt x="665696" y="2065832"/>
                </a:lnTo>
                <a:lnTo>
                  <a:pt x="707984" y="2082148"/>
                </a:lnTo>
                <a:lnTo>
                  <a:pt x="751112" y="2096709"/>
                </a:lnTo>
                <a:lnTo>
                  <a:pt x="795039" y="2109469"/>
                </a:lnTo>
                <a:lnTo>
                  <a:pt x="839718" y="2120386"/>
                </a:lnTo>
                <a:lnTo>
                  <a:pt x="885108" y="2129416"/>
                </a:lnTo>
                <a:lnTo>
                  <a:pt x="931164" y="2136515"/>
                </a:lnTo>
                <a:lnTo>
                  <a:pt x="977843" y="2141639"/>
                </a:lnTo>
                <a:lnTo>
                  <a:pt x="1025102" y="2144746"/>
                </a:lnTo>
                <a:lnTo>
                  <a:pt x="1072896" y="2145792"/>
                </a:lnTo>
                <a:lnTo>
                  <a:pt x="1120689" y="2144746"/>
                </a:lnTo>
                <a:lnTo>
                  <a:pt x="1167948" y="2141639"/>
                </a:lnTo>
                <a:lnTo>
                  <a:pt x="1214627" y="2136515"/>
                </a:lnTo>
                <a:lnTo>
                  <a:pt x="1260683" y="2129416"/>
                </a:lnTo>
                <a:lnTo>
                  <a:pt x="1306073" y="2120386"/>
                </a:lnTo>
                <a:lnTo>
                  <a:pt x="1350752" y="2109469"/>
                </a:lnTo>
                <a:lnTo>
                  <a:pt x="1394679" y="2096709"/>
                </a:lnTo>
                <a:lnTo>
                  <a:pt x="1437807" y="2082148"/>
                </a:lnTo>
                <a:lnTo>
                  <a:pt x="1480095" y="2065832"/>
                </a:lnTo>
                <a:lnTo>
                  <a:pt x="1521499" y="2047802"/>
                </a:lnTo>
                <a:lnTo>
                  <a:pt x="1561975" y="2028104"/>
                </a:lnTo>
                <a:lnTo>
                  <a:pt x="1601479" y="2006780"/>
                </a:lnTo>
                <a:lnTo>
                  <a:pt x="1639968" y="1983874"/>
                </a:lnTo>
                <a:lnTo>
                  <a:pt x="1677398" y="1959430"/>
                </a:lnTo>
                <a:lnTo>
                  <a:pt x="1713726" y="1933490"/>
                </a:lnTo>
                <a:lnTo>
                  <a:pt x="1748907" y="1906100"/>
                </a:lnTo>
                <a:lnTo>
                  <a:pt x="1782899" y="1877302"/>
                </a:lnTo>
                <a:lnTo>
                  <a:pt x="1815658" y="1847141"/>
                </a:lnTo>
                <a:lnTo>
                  <a:pt x="1847141" y="1815658"/>
                </a:lnTo>
                <a:lnTo>
                  <a:pt x="1877302" y="1782899"/>
                </a:lnTo>
                <a:lnTo>
                  <a:pt x="1906100" y="1748907"/>
                </a:lnTo>
                <a:lnTo>
                  <a:pt x="1933490" y="1713726"/>
                </a:lnTo>
                <a:lnTo>
                  <a:pt x="1959430" y="1677398"/>
                </a:lnTo>
                <a:lnTo>
                  <a:pt x="1983874" y="1639968"/>
                </a:lnTo>
                <a:lnTo>
                  <a:pt x="2006780" y="1601479"/>
                </a:lnTo>
                <a:lnTo>
                  <a:pt x="2028104" y="1561975"/>
                </a:lnTo>
                <a:lnTo>
                  <a:pt x="2047802" y="1521499"/>
                </a:lnTo>
                <a:lnTo>
                  <a:pt x="2065832" y="1480095"/>
                </a:lnTo>
                <a:lnTo>
                  <a:pt x="2082148" y="1437807"/>
                </a:lnTo>
                <a:lnTo>
                  <a:pt x="2096709" y="1394679"/>
                </a:lnTo>
                <a:lnTo>
                  <a:pt x="2109469" y="1350752"/>
                </a:lnTo>
                <a:lnTo>
                  <a:pt x="2120386" y="1306073"/>
                </a:lnTo>
                <a:lnTo>
                  <a:pt x="2129416" y="1260683"/>
                </a:lnTo>
                <a:lnTo>
                  <a:pt x="2136515" y="1214627"/>
                </a:lnTo>
                <a:lnTo>
                  <a:pt x="2141639" y="1167948"/>
                </a:lnTo>
                <a:lnTo>
                  <a:pt x="2144746" y="1120689"/>
                </a:lnTo>
                <a:lnTo>
                  <a:pt x="2145791" y="1072896"/>
                </a:lnTo>
                <a:lnTo>
                  <a:pt x="2144746" y="1025102"/>
                </a:lnTo>
                <a:lnTo>
                  <a:pt x="2141639" y="977843"/>
                </a:lnTo>
                <a:lnTo>
                  <a:pt x="2136515" y="931164"/>
                </a:lnTo>
                <a:lnTo>
                  <a:pt x="2129416" y="885108"/>
                </a:lnTo>
                <a:lnTo>
                  <a:pt x="2120386" y="839718"/>
                </a:lnTo>
                <a:lnTo>
                  <a:pt x="2109469" y="795039"/>
                </a:lnTo>
                <a:lnTo>
                  <a:pt x="2096709" y="751112"/>
                </a:lnTo>
                <a:lnTo>
                  <a:pt x="2082148" y="707984"/>
                </a:lnTo>
                <a:lnTo>
                  <a:pt x="2065832" y="665696"/>
                </a:lnTo>
                <a:lnTo>
                  <a:pt x="2047802" y="624292"/>
                </a:lnTo>
                <a:lnTo>
                  <a:pt x="2028104" y="583816"/>
                </a:lnTo>
                <a:lnTo>
                  <a:pt x="2006780" y="544312"/>
                </a:lnTo>
                <a:lnTo>
                  <a:pt x="1983874" y="505823"/>
                </a:lnTo>
                <a:lnTo>
                  <a:pt x="1959430" y="468393"/>
                </a:lnTo>
                <a:lnTo>
                  <a:pt x="1933490" y="432065"/>
                </a:lnTo>
                <a:lnTo>
                  <a:pt x="1906100" y="396884"/>
                </a:lnTo>
                <a:lnTo>
                  <a:pt x="1877302" y="362892"/>
                </a:lnTo>
                <a:lnTo>
                  <a:pt x="1847141" y="330133"/>
                </a:lnTo>
                <a:lnTo>
                  <a:pt x="1815658" y="298650"/>
                </a:lnTo>
                <a:lnTo>
                  <a:pt x="1782899" y="268489"/>
                </a:lnTo>
                <a:lnTo>
                  <a:pt x="1748907" y="239691"/>
                </a:lnTo>
                <a:lnTo>
                  <a:pt x="1713726" y="212301"/>
                </a:lnTo>
                <a:lnTo>
                  <a:pt x="1677398" y="186361"/>
                </a:lnTo>
                <a:lnTo>
                  <a:pt x="1639968" y="161917"/>
                </a:lnTo>
                <a:lnTo>
                  <a:pt x="1601479" y="139011"/>
                </a:lnTo>
                <a:lnTo>
                  <a:pt x="1561975" y="117687"/>
                </a:lnTo>
                <a:lnTo>
                  <a:pt x="1521499" y="97989"/>
                </a:lnTo>
                <a:lnTo>
                  <a:pt x="1480095" y="79959"/>
                </a:lnTo>
                <a:lnTo>
                  <a:pt x="1437807" y="63643"/>
                </a:lnTo>
                <a:lnTo>
                  <a:pt x="1394679" y="49082"/>
                </a:lnTo>
                <a:lnTo>
                  <a:pt x="1350752" y="36322"/>
                </a:lnTo>
                <a:lnTo>
                  <a:pt x="1306073" y="25405"/>
                </a:lnTo>
                <a:lnTo>
                  <a:pt x="1260683" y="16375"/>
                </a:lnTo>
                <a:lnTo>
                  <a:pt x="1214627" y="9276"/>
                </a:lnTo>
                <a:lnTo>
                  <a:pt x="1167948" y="4152"/>
                </a:lnTo>
                <a:lnTo>
                  <a:pt x="1120689" y="1045"/>
                </a:lnTo>
                <a:lnTo>
                  <a:pt x="1072896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680C1457-8A26-4D61-A5EB-209BE4005CE1}"/>
              </a:ext>
            </a:extLst>
          </p:cNvPr>
          <p:cNvSpPr/>
          <p:nvPr/>
        </p:nvSpPr>
        <p:spPr>
          <a:xfrm>
            <a:off x="5045964" y="2276855"/>
            <a:ext cx="1840230" cy="1838706"/>
          </a:xfrm>
          <a:prstGeom prst="rect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4CD20220-DD8D-4610-BEF4-AC846914802F}"/>
              </a:ext>
            </a:extLst>
          </p:cNvPr>
          <p:cNvSpPr/>
          <p:nvPr/>
        </p:nvSpPr>
        <p:spPr>
          <a:xfrm>
            <a:off x="5093208" y="2324100"/>
            <a:ext cx="1664335" cy="1663064"/>
          </a:xfrm>
          <a:custGeom>
            <a:avLst/>
            <a:gdLst/>
            <a:ahLst/>
            <a:cxnLst/>
            <a:rect l="l" t="t" r="r" b="b"/>
            <a:pathLst>
              <a:path w="1664334" h="1663064">
                <a:moveTo>
                  <a:pt x="832103" y="0"/>
                </a:moveTo>
                <a:lnTo>
                  <a:pt x="783206" y="1411"/>
                </a:lnTo>
                <a:lnTo>
                  <a:pt x="735052" y="5593"/>
                </a:lnTo>
                <a:lnTo>
                  <a:pt x="687722" y="12468"/>
                </a:lnTo>
                <a:lnTo>
                  <a:pt x="641292" y="21958"/>
                </a:lnTo>
                <a:lnTo>
                  <a:pt x="595842" y="33984"/>
                </a:lnTo>
                <a:lnTo>
                  <a:pt x="551447" y="48469"/>
                </a:lnTo>
                <a:lnTo>
                  <a:pt x="508188" y="65335"/>
                </a:lnTo>
                <a:lnTo>
                  <a:pt x="466141" y="84504"/>
                </a:lnTo>
                <a:lnTo>
                  <a:pt x="425385" y="105897"/>
                </a:lnTo>
                <a:lnTo>
                  <a:pt x="385998" y="129437"/>
                </a:lnTo>
                <a:lnTo>
                  <a:pt x="348058" y="155046"/>
                </a:lnTo>
                <a:lnTo>
                  <a:pt x="311642" y="182646"/>
                </a:lnTo>
                <a:lnTo>
                  <a:pt x="276829" y="212159"/>
                </a:lnTo>
                <a:lnTo>
                  <a:pt x="243697" y="243506"/>
                </a:lnTo>
                <a:lnTo>
                  <a:pt x="212323" y="276610"/>
                </a:lnTo>
                <a:lnTo>
                  <a:pt x="182786" y="311393"/>
                </a:lnTo>
                <a:lnTo>
                  <a:pt x="155164" y="347777"/>
                </a:lnTo>
                <a:lnTo>
                  <a:pt x="129535" y="385683"/>
                </a:lnTo>
                <a:lnTo>
                  <a:pt x="105976" y="425035"/>
                </a:lnTo>
                <a:lnTo>
                  <a:pt x="84566" y="465753"/>
                </a:lnTo>
                <a:lnTo>
                  <a:pt x="65383" y="507759"/>
                </a:lnTo>
                <a:lnTo>
                  <a:pt x="48504" y="550977"/>
                </a:lnTo>
                <a:lnTo>
                  <a:pt x="34008" y="595327"/>
                </a:lnTo>
                <a:lnTo>
                  <a:pt x="21973" y="640733"/>
                </a:lnTo>
                <a:lnTo>
                  <a:pt x="12477" y="687115"/>
                </a:lnTo>
                <a:lnTo>
                  <a:pt x="5597" y="734395"/>
                </a:lnTo>
                <a:lnTo>
                  <a:pt x="1412" y="782497"/>
                </a:lnTo>
                <a:lnTo>
                  <a:pt x="0" y="831341"/>
                </a:lnTo>
                <a:lnTo>
                  <a:pt x="1412" y="880186"/>
                </a:lnTo>
                <a:lnTo>
                  <a:pt x="5597" y="928288"/>
                </a:lnTo>
                <a:lnTo>
                  <a:pt x="12477" y="975568"/>
                </a:lnTo>
                <a:lnTo>
                  <a:pt x="21973" y="1021950"/>
                </a:lnTo>
                <a:lnTo>
                  <a:pt x="34008" y="1067356"/>
                </a:lnTo>
                <a:lnTo>
                  <a:pt x="48504" y="1111706"/>
                </a:lnTo>
                <a:lnTo>
                  <a:pt x="65383" y="1154924"/>
                </a:lnTo>
                <a:lnTo>
                  <a:pt x="84566" y="1196930"/>
                </a:lnTo>
                <a:lnTo>
                  <a:pt x="105976" y="1237648"/>
                </a:lnTo>
                <a:lnTo>
                  <a:pt x="129535" y="1277000"/>
                </a:lnTo>
                <a:lnTo>
                  <a:pt x="155164" y="1314906"/>
                </a:lnTo>
                <a:lnTo>
                  <a:pt x="182786" y="1351290"/>
                </a:lnTo>
                <a:lnTo>
                  <a:pt x="212323" y="1386073"/>
                </a:lnTo>
                <a:lnTo>
                  <a:pt x="243697" y="1419177"/>
                </a:lnTo>
                <a:lnTo>
                  <a:pt x="276829" y="1450524"/>
                </a:lnTo>
                <a:lnTo>
                  <a:pt x="311642" y="1480037"/>
                </a:lnTo>
                <a:lnTo>
                  <a:pt x="348058" y="1507637"/>
                </a:lnTo>
                <a:lnTo>
                  <a:pt x="385998" y="1533246"/>
                </a:lnTo>
                <a:lnTo>
                  <a:pt x="425385" y="1556786"/>
                </a:lnTo>
                <a:lnTo>
                  <a:pt x="466141" y="1578179"/>
                </a:lnTo>
                <a:lnTo>
                  <a:pt x="508188" y="1597348"/>
                </a:lnTo>
                <a:lnTo>
                  <a:pt x="551447" y="1614214"/>
                </a:lnTo>
                <a:lnTo>
                  <a:pt x="595842" y="1628699"/>
                </a:lnTo>
                <a:lnTo>
                  <a:pt x="641292" y="1640725"/>
                </a:lnTo>
                <a:lnTo>
                  <a:pt x="687722" y="1650215"/>
                </a:lnTo>
                <a:lnTo>
                  <a:pt x="735052" y="1657090"/>
                </a:lnTo>
                <a:lnTo>
                  <a:pt x="783206" y="1661272"/>
                </a:lnTo>
                <a:lnTo>
                  <a:pt x="832103" y="1662683"/>
                </a:lnTo>
                <a:lnTo>
                  <a:pt x="881001" y="1661272"/>
                </a:lnTo>
                <a:lnTo>
                  <a:pt x="929155" y="1657090"/>
                </a:lnTo>
                <a:lnTo>
                  <a:pt x="976485" y="1650215"/>
                </a:lnTo>
                <a:lnTo>
                  <a:pt x="1022915" y="1640725"/>
                </a:lnTo>
                <a:lnTo>
                  <a:pt x="1068365" y="1628699"/>
                </a:lnTo>
                <a:lnTo>
                  <a:pt x="1112760" y="1614214"/>
                </a:lnTo>
                <a:lnTo>
                  <a:pt x="1156019" y="1597348"/>
                </a:lnTo>
                <a:lnTo>
                  <a:pt x="1198066" y="1578179"/>
                </a:lnTo>
                <a:lnTo>
                  <a:pt x="1238822" y="1556786"/>
                </a:lnTo>
                <a:lnTo>
                  <a:pt x="1278209" y="1533246"/>
                </a:lnTo>
                <a:lnTo>
                  <a:pt x="1316149" y="1507637"/>
                </a:lnTo>
                <a:lnTo>
                  <a:pt x="1352565" y="1480037"/>
                </a:lnTo>
                <a:lnTo>
                  <a:pt x="1387378" y="1450524"/>
                </a:lnTo>
                <a:lnTo>
                  <a:pt x="1420510" y="1419177"/>
                </a:lnTo>
                <a:lnTo>
                  <a:pt x="1451884" y="1386073"/>
                </a:lnTo>
                <a:lnTo>
                  <a:pt x="1481421" y="1351290"/>
                </a:lnTo>
                <a:lnTo>
                  <a:pt x="1509043" y="1314906"/>
                </a:lnTo>
                <a:lnTo>
                  <a:pt x="1534672" y="1277000"/>
                </a:lnTo>
                <a:lnTo>
                  <a:pt x="1558231" y="1237648"/>
                </a:lnTo>
                <a:lnTo>
                  <a:pt x="1579641" y="1196930"/>
                </a:lnTo>
                <a:lnTo>
                  <a:pt x="1598824" y="1154924"/>
                </a:lnTo>
                <a:lnTo>
                  <a:pt x="1615703" y="1111706"/>
                </a:lnTo>
                <a:lnTo>
                  <a:pt x="1630199" y="1067356"/>
                </a:lnTo>
                <a:lnTo>
                  <a:pt x="1642234" y="1021950"/>
                </a:lnTo>
                <a:lnTo>
                  <a:pt x="1651730" y="975568"/>
                </a:lnTo>
                <a:lnTo>
                  <a:pt x="1658610" y="928288"/>
                </a:lnTo>
                <a:lnTo>
                  <a:pt x="1662795" y="880186"/>
                </a:lnTo>
                <a:lnTo>
                  <a:pt x="1664208" y="831341"/>
                </a:lnTo>
                <a:lnTo>
                  <a:pt x="1662795" y="782497"/>
                </a:lnTo>
                <a:lnTo>
                  <a:pt x="1658610" y="734395"/>
                </a:lnTo>
                <a:lnTo>
                  <a:pt x="1651730" y="687115"/>
                </a:lnTo>
                <a:lnTo>
                  <a:pt x="1642234" y="640733"/>
                </a:lnTo>
                <a:lnTo>
                  <a:pt x="1630199" y="595327"/>
                </a:lnTo>
                <a:lnTo>
                  <a:pt x="1615703" y="550977"/>
                </a:lnTo>
                <a:lnTo>
                  <a:pt x="1598824" y="507759"/>
                </a:lnTo>
                <a:lnTo>
                  <a:pt x="1579641" y="465753"/>
                </a:lnTo>
                <a:lnTo>
                  <a:pt x="1558231" y="425035"/>
                </a:lnTo>
                <a:lnTo>
                  <a:pt x="1534672" y="385683"/>
                </a:lnTo>
                <a:lnTo>
                  <a:pt x="1509043" y="347777"/>
                </a:lnTo>
                <a:lnTo>
                  <a:pt x="1481421" y="311393"/>
                </a:lnTo>
                <a:lnTo>
                  <a:pt x="1451884" y="276610"/>
                </a:lnTo>
                <a:lnTo>
                  <a:pt x="1420510" y="243506"/>
                </a:lnTo>
                <a:lnTo>
                  <a:pt x="1387378" y="212159"/>
                </a:lnTo>
                <a:lnTo>
                  <a:pt x="1352565" y="182646"/>
                </a:lnTo>
                <a:lnTo>
                  <a:pt x="1316149" y="155046"/>
                </a:lnTo>
                <a:lnTo>
                  <a:pt x="1278209" y="129437"/>
                </a:lnTo>
                <a:lnTo>
                  <a:pt x="1238822" y="105897"/>
                </a:lnTo>
                <a:lnTo>
                  <a:pt x="1198066" y="84504"/>
                </a:lnTo>
                <a:lnTo>
                  <a:pt x="1156019" y="65335"/>
                </a:lnTo>
                <a:lnTo>
                  <a:pt x="1112760" y="48469"/>
                </a:lnTo>
                <a:lnTo>
                  <a:pt x="1068365" y="33984"/>
                </a:lnTo>
                <a:lnTo>
                  <a:pt x="1022915" y="21958"/>
                </a:lnTo>
                <a:lnTo>
                  <a:pt x="976485" y="12468"/>
                </a:lnTo>
                <a:lnTo>
                  <a:pt x="929155" y="5593"/>
                </a:lnTo>
                <a:lnTo>
                  <a:pt x="881001" y="1411"/>
                </a:lnTo>
                <a:lnTo>
                  <a:pt x="8321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902E0601-BE1D-4B46-9318-149A2A810EE1}"/>
              </a:ext>
            </a:extLst>
          </p:cNvPr>
          <p:cNvSpPr/>
          <p:nvPr/>
        </p:nvSpPr>
        <p:spPr>
          <a:xfrm>
            <a:off x="5570220" y="4072128"/>
            <a:ext cx="710565" cy="387350"/>
          </a:xfrm>
          <a:custGeom>
            <a:avLst/>
            <a:gdLst/>
            <a:ahLst/>
            <a:cxnLst/>
            <a:rect l="l" t="t" r="r" b="b"/>
            <a:pathLst>
              <a:path w="710564" h="387350">
                <a:moveTo>
                  <a:pt x="710183" y="0"/>
                </a:moveTo>
                <a:lnTo>
                  <a:pt x="0" y="0"/>
                </a:lnTo>
                <a:lnTo>
                  <a:pt x="355091" y="387096"/>
                </a:lnTo>
                <a:lnTo>
                  <a:pt x="71018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60FC0FC8-C023-4F2E-B5BF-54BAF3472896}"/>
              </a:ext>
            </a:extLst>
          </p:cNvPr>
          <p:cNvSpPr/>
          <p:nvPr/>
        </p:nvSpPr>
        <p:spPr>
          <a:xfrm>
            <a:off x="7306056" y="2066544"/>
            <a:ext cx="2146300" cy="2147570"/>
          </a:xfrm>
          <a:custGeom>
            <a:avLst/>
            <a:gdLst/>
            <a:ahLst/>
            <a:cxnLst/>
            <a:rect l="l" t="t" r="r" b="b"/>
            <a:pathLst>
              <a:path w="2146300" h="2147570">
                <a:moveTo>
                  <a:pt x="1072896" y="0"/>
                </a:moveTo>
                <a:lnTo>
                  <a:pt x="1025102" y="1046"/>
                </a:lnTo>
                <a:lnTo>
                  <a:pt x="977843" y="4155"/>
                </a:lnTo>
                <a:lnTo>
                  <a:pt x="931164" y="9284"/>
                </a:lnTo>
                <a:lnTo>
                  <a:pt x="885108" y="16388"/>
                </a:lnTo>
                <a:lnTo>
                  <a:pt x="839718" y="25425"/>
                </a:lnTo>
                <a:lnTo>
                  <a:pt x="795039" y="36350"/>
                </a:lnTo>
                <a:lnTo>
                  <a:pt x="751112" y="49121"/>
                </a:lnTo>
                <a:lnTo>
                  <a:pt x="707984" y="63692"/>
                </a:lnTo>
                <a:lnTo>
                  <a:pt x="665696" y="80021"/>
                </a:lnTo>
                <a:lnTo>
                  <a:pt x="624292" y="98065"/>
                </a:lnTo>
                <a:lnTo>
                  <a:pt x="583816" y="117778"/>
                </a:lnTo>
                <a:lnTo>
                  <a:pt x="544312" y="139118"/>
                </a:lnTo>
                <a:lnTo>
                  <a:pt x="505823" y="162042"/>
                </a:lnTo>
                <a:lnTo>
                  <a:pt x="468393" y="186504"/>
                </a:lnTo>
                <a:lnTo>
                  <a:pt x="432065" y="212463"/>
                </a:lnTo>
                <a:lnTo>
                  <a:pt x="396884" y="239874"/>
                </a:lnTo>
                <a:lnTo>
                  <a:pt x="362892" y="268693"/>
                </a:lnTo>
                <a:lnTo>
                  <a:pt x="330133" y="298877"/>
                </a:lnTo>
                <a:lnTo>
                  <a:pt x="298650" y="330382"/>
                </a:lnTo>
                <a:lnTo>
                  <a:pt x="268489" y="363165"/>
                </a:lnTo>
                <a:lnTo>
                  <a:pt x="239691" y="397182"/>
                </a:lnTo>
                <a:lnTo>
                  <a:pt x="212301" y="432389"/>
                </a:lnTo>
                <a:lnTo>
                  <a:pt x="186361" y="468743"/>
                </a:lnTo>
                <a:lnTo>
                  <a:pt x="161917" y="506200"/>
                </a:lnTo>
                <a:lnTo>
                  <a:pt x="139011" y="544716"/>
                </a:lnTo>
                <a:lnTo>
                  <a:pt x="117687" y="584248"/>
                </a:lnTo>
                <a:lnTo>
                  <a:pt x="97989" y="624752"/>
                </a:lnTo>
                <a:lnTo>
                  <a:pt x="79959" y="666185"/>
                </a:lnTo>
                <a:lnTo>
                  <a:pt x="63643" y="708502"/>
                </a:lnTo>
                <a:lnTo>
                  <a:pt x="49082" y="751661"/>
                </a:lnTo>
                <a:lnTo>
                  <a:pt x="36322" y="795617"/>
                </a:lnTo>
                <a:lnTo>
                  <a:pt x="25405" y="840327"/>
                </a:lnTo>
                <a:lnTo>
                  <a:pt x="16375" y="885747"/>
                </a:lnTo>
                <a:lnTo>
                  <a:pt x="9276" y="931834"/>
                </a:lnTo>
                <a:lnTo>
                  <a:pt x="4152" y="978544"/>
                </a:lnTo>
                <a:lnTo>
                  <a:pt x="1045" y="1025833"/>
                </a:lnTo>
                <a:lnTo>
                  <a:pt x="0" y="1073657"/>
                </a:lnTo>
                <a:lnTo>
                  <a:pt x="1045" y="1121482"/>
                </a:lnTo>
                <a:lnTo>
                  <a:pt x="4152" y="1168771"/>
                </a:lnTo>
                <a:lnTo>
                  <a:pt x="9276" y="1215481"/>
                </a:lnTo>
                <a:lnTo>
                  <a:pt x="16375" y="1261568"/>
                </a:lnTo>
                <a:lnTo>
                  <a:pt x="25405" y="1306988"/>
                </a:lnTo>
                <a:lnTo>
                  <a:pt x="36322" y="1351698"/>
                </a:lnTo>
                <a:lnTo>
                  <a:pt x="49082" y="1395654"/>
                </a:lnTo>
                <a:lnTo>
                  <a:pt x="63643" y="1438813"/>
                </a:lnTo>
                <a:lnTo>
                  <a:pt x="79959" y="1481130"/>
                </a:lnTo>
                <a:lnTo>
                  <a:pt x="97989" y="1522563"/>
                </a:lnTo>
                <a:lnTo>
                  <a:pt x="117687" y="1563067"/>
                </a:lnTo>
                <a:lnTo>
                  <a:pt x="139011" y="1602599"/>
                </a:lnTo>
                <a:lnTo>
                  <a:pt x="161917" y="1641115"/>
                </a:lnTo>
                <a:lnTo>
                  <a:pt x="186361" y="1678572"/>
                </a:lnTo>
                <a:lnTo>
                  <a:pt x="212301" y="1714926"/>
                </a:lnTo>
                <a:lnTo>
                  <a:pt x="239691" y="1750133"/>
                </a:lnTo>
                <a:lnTo>
                  <a:pt x="268489" y="1784150"/>
                </a:lnTo>
                <a:lnTo>
                  <a:pt x="298650" y="1816933"/>
                </a:lnTo>
                <a:lnTo>
                  <a:pt x="330133" y="1848438"/>
                </a:lnTo>
                <a:lnTo>
                  <a:pt x="362892" y="1878622"/>
                </a:lnTo>
                <a:lnTo>
                  <a:pt x="396884" y="1907441"/>
                </a:lnTo>
                <a:lnTo>
                  <a:pt x="432065" y="1934852"/>
                </a:lnTo>
                <a:lnTo>
                  <a:pt x="468393" y="1960811"/>
                </a:lnTo>
                <a:lnTo>
                  <a:pt x="505823" y="1985273"/>
                </a:lnTo>
                <a:lnTo>
                  <a:pt x="544312" y="2008197"/>
                </a:lnTo>
                <a:lnTo>
                  <a:pt x="583816" y="2029537"/>
                </a:lnTo>
                <a:lnTo>
                  <a:pt x="624292" y="2049250"/>
                </a:lnTo>
                <a:lnTo>
                  <a:pt x="665696" y="2067294"/>
                </a:lnTo>
                <a:lnTo>
                  <a:pt x="707984" y="2083623"/>
                </a:lnTo>
                <a:lnTo>
                  <a:pt x="751112" y="2098194"/>
                </a:lnTo>
                <a:lnTo>
                  <a:pt x="795039" y="2110965"/>
                </a:lnTo>
                <a:lnTo>
                  <a:pt x="839718" y="2121890"/>
                </a:lnTo>
                <a:lnTo>
                  <a:pt x="885108" y="2130927"/>
                </a:lnTo>
                <a:lnTo>
                  <a:pt x="931164" y="2138031"/>
                </a:lnTo>
                <a:lnTo>
                  <a:pt x="977843" y="2143160"/>
                </a:lnTo>
                <a:lnTo>
                  <a:pt x="1025102" y="2146269"/>
                </a:lnTo>
                <a:lnTo>
                  <a:pt x="1072896" y="2147316"/>
                </a:lnTo>
                <a:lnTo>
                  <a:pt x="1120689" y="2146269"/>
                </a:lnTo>
                <a:lnTo>
                  <a:pt x="1167948" y="2143160"/>
                </a:lnTo>
                <a:lnTo>
                  <a:pt x="1214627" y="2138031"/>
                </a:lnTo>
                <a:lnTo>
                  <a:pt x="1260683" y="2130927"/>
                </a:lnTo>
                <a:lnTo>
                  <a:pt x="1306073" y="2121890"/>
                </a:lnTo>
                <a:lnTo>
                  <a:pt x="1350752" y="2110965"/>
                </a:lnTo>
                <a:lnTo>
                  <a:pt x="1394679" y="2098194"/>
                </a:lnTo>
                <a:lnTo>
                  <a:pt x="1437807" y="2083623"/>
                </a:lnTo>
                <a:lnTo>
                  <a:pt x="1480095" y="2067294"/>
                </a:lnTo>
                <a:lnTo>
                  <a:pt x="1521499" y="2049250"/>
                </a:lnTo>
                <a:lnTo>
                  <a:pt x="1561975" y="2029537"/>
                </a:lnTo>
                <a:lnTo>
                  <a:pt x="1601479" y="2008197"/>
                </a:lnTo>
                <a:lnTo>
                  <a:pt x="1639968" y="1985273"/>
                </a:lnTo>
                <a:lnTo>
                  <a:pt x="1677398" y="1960811"/>
                </a:lnTo>
                <a:lnTo>
                  <a:pt x="1713726" y="1934852"/>
                </a:lnTo>
                <a:lnTo>
                  <a:pt x="1748907" y="1907441"/>
                </a:lnTo>
                <a:lnTo>
                  <a:pt x="1782899" y="1878622"/>
                </a:lnTo>
                <a:lnTo>
                  <a:pt x="1815658" y="1848438"/>
                </a:lnTo>
                <a:lnTo>
                  <a:pt x="1847141" y="1816933"/>
                </a:lnTo>
                <a:lnTo>
                  <a:pt x="1877302" y="1784150"/>
                </a:lnTo>
                <a:lnTo>
                  <a:pt x="1906100" y="1750133"/>
                </a:lnTo>
                <a:lnTo>
                  <a:pt x="1933490" y="1714926"/>
                </a:lnTo>
                <a:lnTo>
                  <a:pt x="1959430" y="1678572"/>
                </a:lnTo>
                <a:lnTo>
                  <a:pt x="1983874" y="1641115"/>
                </a:lnTo>
                <a:lnTo>
                  <a:pt x="2006780" y="1602599"/>
                </a:lnTo>
                <a:lnTo>
                  <a:pt x="2028104" y="1563067"/>
                </a:lnTo>
                <a:lnTo>
                  <a:pt x="2047802" y="1522563"/>
                </a:lnTo>
                <a:lnTo>
                  <a:pt x="2065832" y="1481130"/>
                </a:lnTo>
                <a:lnTo>
                  <a:pt x="2082148" y="1438813"/>
                </a:lnTo>
                <a:lnTo>
                  <a:pt x="2096709" y="1395654"/>
                </a:lnTo>
                <a:lnTo>
                  <a:pt x="2109469" y="1351698"/>
                </a:lnTo>
                <a:lnTo>
                  <a:pt x="2120386" y="1306988"/>
                </a:lnTo>
                <a:lnTo>
                  <a:pt x="2129416" y="1261568"/>
                </a:lnTo>
                <a:lnTo>
                  <a:pt x="2136515" y="1215481"/>
                </a:lnTo>
                <a:lnTo>
                  <a:pt x="2141639" y="1168771"/>
                </a:lnTo>
                <a:lnTo>
                  <a:pt x="2144746" y="1121482"/>
                </a:lnTo>
                <a:lnTo>
                  <a:pt x="2145792" y="1073657"/>
                </a:lnTo>
                <a:lnTo>
                  <a:pt x="2144746" y="1025833"/>
                </a:lnTo>
                <a:lnTo>
                  <a:pt x="2141639" y="978544"/>
                </a:lnTo>
                <a:lnTo>
                  <a:pt x="2136515" y="931834"/>
                </a:lnTo>
                <a:lnTo>
                  <a:pt x="2129416" y="885747"/>
                </a:lnTo>
                <a:lnTo>
                  <a:pt x="2120386" y="840327"/>
                </a:lnTo>
                <a:lnTo>
                  <a:pt x="2109469" y="795617"/>
                </a:lnTo>
                <a:lnTo>
                  <a:pt x="2096709" y="751661"/>
                </a:lnTo>
                <a:lnTo>
                  <a:pt x="2082148" y="708502"/>
                </a:lnTo>
                <a:lnTo>
                  <a:pt x="2065832" y="666185"/>
                </a:lnTo>
                <a:lnTo>
                  <a:pt x="2047802" y="624752"/>
                </a:lnTo>
                <a:lnTo>
                  <a:pt x="2028104" y="584248"/>
                </a:lnTo>
                <a:lnTo>
                  <a:pt x="2006780" y="544716"/>
                </a:lnTo>
                <a:lnTo>
                  <a:pt x="1983874" y="506200"/>
                </a:lnTo>
                <a:lnTo>
                  <a:pt x="1959430" y="468743"/>
                </a:lnTo>
                <a:lnTo>
                  <a:pt x="1933490" y="432389"/>
                </a:lnTo>
                <a:lnTo>
                  <a:pt x="1906100" y="397182"/>
                </a:lnTo>
                <a:lnTo>
                  <a:pt x="1877302" y="363165"/>
                </a:lnTo>
                <a:lnTo>
                  <a:pt x="1847141" y="330382"/>
                </a:lnTo>
                <a:lnTo>
                  <a:pt x="1815658" y="298877"/>
                </a:lnTo>
                <a:lnTo>
                  <a:pt x="1782899" y="268693"/>
                </a:lnTo>
                <a:lnTo>
                  <a:pt x="1748907" y="239874"/>
                </a:lnTo>
                <a:lnTo>
                  <a:pt x="1713726" y="212463"/>
                </a:lnTo>
                <a:lnTo>
                  <a:pt x="1677398" y="186504"/>
                </a:lnTo>
                <a:lnTo>
                  <a:pt x="1639968" y="162042"/>
                </a:lnTo>
                <a:lnTo>
                  <a:pt x="1601479" y="139118"/>
                </a:lnTo>
                <a:lnTo>
                  <a:pt x="1561975" y="117778"/>
                </a:lnTo>
                <a:lnTo>
                  <a:pt x="1521499" y="98065"/>
                </a:lnTo>
                <a:lnTo>
                  <a:pt x="1480095" y="80021"/>
                </a:lnTo>
                <a:lnTo>
                  <a:pt x="1437807" y="63692"/>
                </a:lnTo>
                <a:lnTo>
                  <a:pt x="1394679" y="49121"/>
                </a:lnTo>
                <a:lnTo>
                  <a:pt x="1350752" y="36350"/>
                </a:lnTo>
                <a:lnTo>
                  <a:pt x="1306073" y="25425"/>
                </a:lnTo>
                <a:lnTo>
                  <a:pt x="1260683" y="16388"/>
                </a:lnTo>
                <a:lnTo>
                  <a:pt x="1214627" y="9284"/>
                </a:lnTo>
                <a:lnTo>
                  <a:pt x="1167948" y="4155"/>
                </a:lnTo>
                <a:lnTo>
                  <a:pt x="1120689" y="1046"/>
                </a:lnTo>
                <a:lnTo>
                  <a:pt x="1072896" y="0"/>
                </a:lnTo>
                <a:close/>
              </a:path>
            </a:pathLst>
          </a:custGeom>
          <a:solidFill>
            <a:srgbClr val="00ABA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DA06398A-FE4A-4BCB-8AEF-53690625326C}"/>
              </a:ext>
            </a:extLst>
          </p:cNvPr>
          <p:cNvSpPr/>
          <p:nvPr/>
        </p:nvSpPr>
        <p:spPr>
          <a:xfrm>
            <a:off x="7499604" y="2261616"/>
            <a:ext cx="1840229" cy="1838705"/>
          </a:xfrm>
          <a:prstGeom prst="rect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4541A341-B481-4C57-8C4A-AF0C5C716351}"/>
              </a:ext>
            </a:extLst>
          </p:cNvPr>
          <p:cNvSpPr/>
          <p:nvPr/>
        </p:nvSpPr>
        <p:spPr>
          <a:xfrm>
            <a:off x="7546847" y="2308860"/>
            <a:ext cx="1664335" cy="1663064"/>
          </a:xfrm>
          <a:custGeom>
            <a:avLst/>
            <a:gdLst/>
            <a:ahLst/>
            <a:cxnLst/>
            <a:rect l="l" t="t" r="r" b="b"/>
            <a:pathLst>
              <a:path w="1664334" h="1663064">
                <a:moveTo>
                  <a:pt x="832103" y="0"/>
                </a:moveTo>
                <a:lnTo>
                  <a:pt x="783206" y="1411"/>
                </a:lnTo>
                <a:lnTo>
                  <a:pt x="735052" y="5593"/>
                </a:lnTo>
                <a:lnTo>
                  <a:pt x="687722" y="12468"/>
                </a:lnTo>
                <a:lnTo>
                  <a:pt x="641292" y="21958"/>
                </a:lnTo>
                <a:lnTo>
                  <a:pt x="595842" y="33984"/>
                </a:lnTo>
                <a:lnTo>
                  <a:pt x="551447" y="48469"/>
                </a:lnTo>
                <a:lnTo>
                  <a:pt x="508188" y="65335"/>
                </a:lnTo>
                <a:lnTo>
                  <a:pt x="466141" y="84504"/>
                </a:lnTo>
                <a:lnTo>
                  <a:pt x="425385" y="105897"/>
                </a:lnTo>
                <a:lnTo>
                  <a:pt x="385998" y="129437"/>
                </a:lnTo>
                <a:lnTo>
                  <a:pt x="348058" y="155046"/>
                </a:lnTo>
                <a:lnTo>
                  <a:pt x="311642" y="182646"/>
                </a:lnTo>
                <a:lnTo>
                  <a:pt x="276829" y="212159"/>
                </a:lnTo>
                <a:lnTo>
                  <a:pt x="243697" y="243506"/>
                </a:lnTo>
                <a:lnTo>
                  <a:pt x="212323" y="276610"/>
                </a:lnTo>
                <a:lnTo>
                  <a:pt x="182786" y="311393"/>
                </a:lnTo>
                <a:lnTo>
                  <a:pt x="155164" y="347777"/>
                </a:lnTo>
                <a:lnTo>
                  <a:pt x="129535" y="385683"/>
                </a:lnTo>
                <a:lnTo>
                  <a:pt x="105976" y="425035"/>
                </a:lnTo>
                <a:lnTo>
                  <a:pt x="84566" y="465753"/>
                </a:lnTo>
                <a:lnTo>
                  <a:pt x="65383" y="507759"/>
                </a:lnTo>
                <a:lnTo>
                  <a:pt x="48504" y="550977"/>
                </a:lnTo>
                <a:lnTo>
                  <a:pt x="34008" y="595327"/>
                </a:lnTo>
                <a:lnTo>
                  <a:pt x="21973" y="640733"/>
                </a:lnTo>
                <a:lnTo>
                  <a:pt x="12477" y="687115"/>
                </a:lnTo>
                <a:lnTo>
                  <a:pt x="5597" y="734395"/>
                </a:lnTo>
                <a:lnTo>
                  <a:pt x="1412" y="782497"/>
                </a:lnTo>
                <a:lnTo>
                  <a:pt x="0" y="831341"/>
                </a:lnTo>
                <a:lnTo>
                  <a:pt x="1412" y="880186"/>
                </a:lnTo>
                <a:lnTo>
                  <a:pt x="5597" y="928288"/>
                </a:lnTo>
                <a:lnTo>
                  <a:pt x="12477" y="975568"/>
                </a:lnTo>
                <a:lnTo>
                  <a:pt x="21973" y="1021950"/>
                </a:lnTo>
                <a:lnTo>
                  <a:pt x="34008" y="1067356"/>
                </a:lnTo>
                <a:lnTo>
                  <a:pt x="48504" y="1111706"/>
                </a:lnTo>
                <a:lnTo>
                  <a:pt x="65383" y="1154924"/>
                </a:lnTo>
                <a:lnTo>
                  <a:pt x="84566" y="1196930"/>
                </a:lnTo>
                <a:lnTo>
                  <a:pt x="105976" y="1237648"/>
                </a:lnTo>
                <a:lnTo>
                  <a:pt x="129535" y="1277000"/>
                </a:lnTo>
                <a:lnTo>
                  <a:pt x="155164" y="1314906"/>
                </a:lnTo>
                <a:lnTo>
                  <a:pt x="182786" y="1351290"/>
                </a:lnTo>
                <a:lnTo>
                  <a:pt x="212323" y="1386073"/>
                </a:lnTo>
                <a:lnTo>
                  <a:pt x="243697" y="1419177"/>
                </a:lnTo>
                <a:lnTo>
                  <a:pt x="276829" y="1450524"/>
                </a:lnTo>
                <a:lnTo>
                  <a:pt x="311642" y="1480037"/>
                </a:lnTo>
                <a:lnTo>
                  <a:pt x="348058" y="1507637"/>
                </a:lnTo>
                <a:lnTo>
                  <a:pt x="385998" y="1533246"/>
                </a:lnTo>
                <a:lnTo>
                  <a:pt x="425385" y="1556786"/>
                </a:lnTo>
                <a:lnTo>
                  <a:pt x="466141" y="1578179"/>
                </a:lnTo>
                <a:lnTo>
                  <a:pt x="508188" y="1597348"/>
                </a:lnTo>
                <a:lnTo>
                  <a:pt x="551447" y="1614214"/>
                </a:lnTo>
                <a:lnTo>
                  <a:pt x="595842" y="1628699"/>
                </a:lnTo>
                <a:lnTo>
                  <a:pt x="641292" y="1640725"/>
                </a:lnTo>
                <a:lnTo>
                  <a:pt x="687722" y="1650215"/>
                </a:lnTo>
                <a:lnTo>
                  <a:pt x="735052" y="1657090"/>
                </a:lnTo>
                <a:lnTo>
                  <a:pt x="783206" y="1661272"/>
                </a:lnTo>
                <a:lnTo>
                  <a:pt x="832103" y="1662683"/>
                </a:lnTo>
                <a:lnTo>
                  <a:pt x="881001" y="1661272"/>
                </a:lnTo>
                <a:lnTo>
                  <a:pt x="929155" y="1657090"/>
                </a:lnTo>
                <a:lnTo>
                  <a:pt x="976485" y="1650215"/>
                </a:lnTo>
                <a:lnTo>
                  <a:pt x="1022915" y="1640725"/>
                </a:lnTo>
                <a:lnTo>
                  <a:pt x="1068365" y="1628699"/>
                </a:lnTo>
                <a:lnTo>
                  <a:pt x="1112760" y="1614214"/>
                </a:lnTo>
                <a:lnTo>
                  <a:pt x="1156019" y="1597348"/>
                </a:lnTo>
                <a:lnTo>
                  <a:pt x="1198066" y="1578179"/>
                </a:lnTo>
                <a:lnTo>
                  <a:pt x="1238822" y="1556786"/>
                </a:lnTo>
                <a:lnTo>
                  <a:pt x="1278209" y="1533246"/>
                </a:lnTo>
                <a:lnTo>
                  <a:pt x="1316149" y="1507637"/>
                </a:lnTo>
                <a:lnTo>
                  <a:pt x="1352565" y="1480037"/>
                </a:lnTo>
                <a:lnTo>
                  <a:pt x="1387378" y="1450524"/>
                </a:lnTo>
                <a:lnTo>
                  <a:pt x="1420510" y="1419177"/>
                </a:lnTo>
                <a:lnTo>
                  <a:pt x="1451884" y="1386073"/>
                </a:lnTo>
                <a:lnTo>
                  <a:pt x="1481421" y="1351290"/>
                </a:lnTo>
                <a:lnTo>
                  <a:pt x="1509043" y="1314906"/>
                </a:lnTo>
                <a:lnTo>
                  <a:pt x="1534672" y="1277000"/>
                </a:lnTo>
                <a:lnTo>
                  <a:pt x="1558231" y="1237648"/>
                </a:lnTo>
                <a:lnTo>
                  <a:pt x="1579641" y="1196930"/>
                </a:lnTo>
                <a:lnTo>
                  <a:pt x="1598824" y="1154924"/>
                </a:lnTo>
                <a:lnTo>
                  <a:pt x="1615703" y="1111706"/>
                </a:lnTo>
                <a:lnTo>
                  <a:pt x="1630199" y="1067356"/>
                </a:lnTo>
                <a:lnTo>
                  <a:pt x="1642234" y="1021950"/>
                </a:lnTo>
                <a:lnTo>
                  <a:pt x="1651730" y="975568"/>
                </a:lnTo>
                <a:lnTo>
                  <a:pt x="1658610" y="928288"/>
                </a:lnTo>
                <a:lnTo>
                  <a:pt x="1662795" y="880186"/>
                </a:lnTo>
                <a:lnTo>
                  <a:pt x="1664207" y="831341"/>
                </a:lnTo>
                <a:lnTo>
                  <a:pt x="1662795" y="782497"/>
                </a:lnTo>
                <a:lnTo>
                  <a:pt x="1658610" y="734395"/>
                </a:lnTo>
                <a:lnTo>
                  <a:pt x="1651730" y="687115"/>
                </a:lnTo>
                <a:lnTo>
                  <a:pt x="1642234" y="640733"/>
                </a:lnTo>
                <a:lnTo>
                  <a:pt x="1630199" y="595327"/>
                </a:lnTo>
                <a:lnTo>
                  <a:pt x="1615703" y="550977"/>
                </a:lnTo>
                <a:lnTo>
                  <a:pt x="1598824" y="507759"/>
                </a:lnTo>
                <a:lnTo>
                  <a:pt x="1579641" y="465753"/>
                </a:lnTo>
                <a:lnTo>
                  <a:pt x="1558231" y="425035"/>
                </a:lnTo>
                <a:lnTo>
                  <a:pt x="1534672" y="385683"/>
                </a:lnTo>
                <a:lnTo>
                  <a:pt x="1509043" y="347777"/>
                </a:lnTo>
                <a:lnTo>
                  <a:pt x="1481421" y="311393"/>
                </a:lnTo>
                <a:lnTo>
                  <a:pt x="1451884" y="276610"/>
                </a:lnTo>
                <a:lnTo>
                  <a:pt x="1420510" y="243506"/>
                </a:lnTo>
                <a:lnTo>
                  <a:pt x="1387378" y="212159"/>
                </a:lnTo>
                <a:lnTo>
                  <a:pt x="1352565" y="182646"/>
                </a:lnTo>
                <a:lnTo>
                  <a:pt x="1316149" y="155046"/>
                </a:lnTo>
                <a:lnTo>
                  <a:pt x="1278209" y="129437"/>
                </a:lnTo>
                <a:lnTo>
                  <a:pt x="1238822" y="105897"/>
                </a:lnTo>
                <a:lnTo>
                  <a:pt x="1198066" y="84504"/>
                </a:lnTo>
                <a:lnTo>
                  <a:pt x="1156019" y="65335"/>
                </a:lnTo>
                <a:lnTo>
                  <a:pt x="1112760" y="48469"/>
                </a:lnTo>
                <a:lnTo>
                  <a:pt x="1068365" y="33984"/>
                </a:lnTo>
                <a:lnTo>
                  <a:pt x="1022915" y="21958"/>
                </a:lnTo>
                <a:lnTo>
                  <a:pt x="976485" y="12468"/>
                </a:lnTo>
                <a:lnTo>
                  <a:pt x="929155" y="5593"/>
                </a:lnTo>
                <a:lnTo>
                  <a:pt x="881001" y="1411"/>
                </a:lnTo>
                <a:lnTo>
                  <a:pt x="8321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8F4D6AB0-8FF6-4428-9A1D-19A220E8876F}"/>
              </a:ext>
            </a:extLst>
          </p:cNvPr>
          <p:cNvSpPr/>
          <p:nvPr/>
        </p:nvSpPr>
        <p:spPr>
          <a:xfrm>
            <a:off x="8023859" y="4067555"/>
            <a:ext cx="710565" cy="387350"/>
          </a:xfrm>
          <a:custGeom>
            <a:avLst/>
            <a:gdLst/>
            <a:ahLst/>
            <a:cxnLst/>
            <a:rect l="l" t="t" r="r" b="b"/>
            <a:pathLst>
              <a:path w="710565" h="387350">
                <a:moveTo>
                  <a:pt x="710184" y="0"/>
                </a:moveTo>
                <a:lnTo>
                  <a:pt x="0" y="0"/>
                </a:lnTo>
                <a:lnTo>
                  <a:pt x="355092" y="387096"/>
                </a:lnTo>
                <a:lnTo>
                  <a:pt x="710184" y="0"/>
                </a:lnTo>
                <a:close/>
              </a:path>
            </a:pathLst>
          </a:custGeom>
          <a:solidFill>
            <a:srgbClr val="00ABA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1D730941-AE4B-42AF-8FD6-BAE5A780DE1B}"/>
              </a:ext>
            </a:extLst>
          </p:cNvPr>
          <p:cNvSpPr/>
          <p:nvPr/>
        </p:nvSpPr>
        <p:spPr>
          <a:xfrm>
            <a:off x="3304794" y="4562094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79" h="335279">
                <a:moveTo>
                  <a:pt x="0" y="167639"/>
                </a:moveTo>
                <a:lnTo>
                  <a:pt x="5988" y="123075"/>
                </a:lnTo>
                <a:lnTo>
                  <a:pt x="22888" y="83029"/>
                </a:lnTo>
                <a:lnTo>
                  <a:pt x="49101" y="49101"/>
                </a:lnTo>
                <a:lnTo>
                  <a:pt x="83029" y="22888"/>
                </a:lnTo>
                <a:lnTo>
                  <a:pt x="123075" y="5988"/>
                </a:lnTo>
                <a:lnTo>
                  <a:pt x="167639" y="0"/>
                </a:lnTo>
                <a:lnTo>
                  <a:pt x="212204" y="5988"/>
                </a:lnTo>
                <a:lnTo>
                  <a:pt x="252250" y="22888"/>
                </a:lnTo>
                <a:lnTo>
                  <a:pt x="286178" y="49101"/>
                </a:lnTo>
                <a:lnTo>
                  <a:pt x="312391" y="83029"/>
                </a:lnTo>
                <a:lnTo>
                  <a:pt x="329291" y="123075"/>
                </a:lnTo>
                <a:lnTo>
                  <a:pt x="335279" y="167639"/>
                </a:lnTo>
                <a:lnTo>
                  <a:pt x="329291" y="212204"/>
                </a:lnTo>
                <a:lnTo>
                  <a:pt x="312391" y="252250"/>
                </a:lnTo>
                <a:lnTo>
                  <a:pt x="286178" y="286178"/>
                </a:lnTo>
                <a:lnTo>
                  <a:pt x="252250" y="312391"/>
                </a:lnTo>
                <a:lnTo>
                  <a:pt x="212204" y="329291"/>
                </a:lnTo>
                <a:lnTo>
                  <a:pt x="167639" y="335279"/>
                </a:lnTo>
                <a:lnTo>
                  <a:pt x="123075" y="329291"/>
                </a:lnTo>
                <a:lnTo>
                  <a:pt x="83029" y="312391"/>
                </a:lnTo>
                <a:lnTo>
                  <a:pt x="49101" y="286178"/>
                </a:lnTo>
                <a:lnTo>
                  <a:pt x="22888" y="252250"/>
                </a:lnTo>
                <a:lnTo>
                  <a:pt x="5988" y="212204"/>
                </a:lnTo>
                <a:lnTo>
                  <a:pt x="0" y="167639"/>
                </a:lnTo>
                <a:close/>
              </a:path>
            </a:pathLst>
          </a:custGeom>
          <a:ln w="28955">
            <a:solidFill>
              <a:srgbClr val="F9F8F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CD6F9F7A-C82E-4677-843E-86C7EE954773}"/>
              </a:ext>
            </a:extLst>
          </p:cNvPr>
          <p:cNvSpPr/>
          <p:nvPr/>
        </p:nvSpPr>
        <p:spPr>
          <a:xfrm>
            <a:off x="3354323" y="4611623"/>
            <a:ext cx="237743" cy="237743"/>
          </a:xfrm>
          <a:prstGeom prst="rect">
            <a:avLst/>
          </a:prstGeom>
          <a:blipFill>
            <a:blip r:embed="rId10" cstate="print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4A84DBE0-670D-4390-8C14-EFA641B40CD4}"/>
              </a:ext>
            </a:extLst>
          </p:cNvPr>
          <p:cNvSpPr/>
          <p:nvPr/>
        </p:nvSpPr>
        <p:spPr>
          <a:xfrm>
            <a:off x="8212073" y="4540758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79" h="335279">
                <a:moveTo>
                  <a:pt x="0" y="167640"/>
                </a:moveTo>
                <a:lnTo>
                  <a:pt x="5988" y="123075"/>
                </a:lnTo>
                <a:lnTo>
                  <a:pt x="22888" y="83029"/>
                </a:lnTo>
                <a:lnTo>
                  <a:pt x="49101" y="49101"/>
                </a:lnTo>
                <a:lnTo>
                  <a:pt x="83029" y="22888"/>
                </a:lnTo>
                <a:lnTo>
                  <a:pt x="123075" y="5988"/>
                </a:lnTo>
                <a:lnTo>
                  <a:pt x="167640" y="0"/>
                </a:lnTo>
                <a:lnTo>
                  <a:pt x="212204" y="5988"/>
                </a:lnTo>
                <a:lnTo>
                  <a:pt x="252250" y="22888"/>
                </a:lnTo>
                <a:lnTo>
                  <a:pt x="286178" y="49101"/>
                </a:lnTo>
                <a:lnTo>
                  <a:pt x="312391" y="83029"/>
                </a:lnTo>
                <a:lnTo>
                  <a:pt x="329291" y="123075"/>
                </a:lnTo>
                <a:lnTo>
                  <a:pt x="335279" y="167640"/>
                </a:lnTo>
                <a:lnTo>
                  <a:pt x="329291" y="212204"/>
                </a:lnTo>
                <a:lnTo>
                  <a:pt x="312391" y="252250"/>
                </a:lnTo>
                <a:lnTo>
                  <a:pt x="286178" y="286178"/>
                </a:lnTo>
                <a:lnTo>
                  <a:pt x="252250" y="312391"/>
                </a:lnTo>
                <a:lnTo>
                  <a:pt x="212204" y="329291"/>
                </a:lnTo>
                <a:lnTo>
                  <a:pt x="167640" y="335280"/>
                </a:lnTo>
                <a:lnTo>
                  <a:pt x="123075" y="329291"/>
                </a:lnTo>
                <a:lnTo>
                  <a:pt x="83029" y="312391"/>
                </a:lnTo>
                <a:lnTo>
                  <a:pt x="49101" y="286178"/>
                </a:lnTo>
                <a:lnTo>
                  <a:pt x="22888" y="252250"/>
                </a:lnTo>
                <a:lnTo>
                  <a:pt x="5988" y="212204"/>
                </a:lnTo>
                <a:lnTo>
                  <a:pt x="0" y="167640"/>
                </a:lnTo>
                <a:close/>
              </a:path>
            </a:pathLst>
          </a:custGeom>
          <a:ln w="28955">
            <a:solidFill>
              <a:srgbClr val="F9F8F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601DFC7B-B36C-40ED-B832-53AE67358C09}"/>
              </a:ext>
            </a:extLst>
          </p:cNvPr>
          <p:cNvSpPr/>
          <p:nvPr/>
        </p:nvSpPr>
        <p:spPr>
          <a:xfrm>
            <a:off x="8261604" y="4588764"/>
            <a:ext cx="237744" cy="237743"/>
          </a:xfrm>
          <a:prstGeom prst="rect">
            <a:avLst/>
          </a:prstGeom>
          <a:blipFill>
            <a:blip r:embed="rId11" cstate="print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157EDE0E-72ED-4EDC-AA8A-4C7BFD4ABA3A}"/>
              </a:ext>
            </a:extLst>
          </p:cNvPr>
          <p:cNvSpPr/>
          <p:nvPr/>
        </p:nvSpPr>
        <p:spPr>
          <a:xfrm>
            <a:off x="3640073" y="4708397"/>
            <a:ext cx="4572000" cy="22225"/>
          </a:xfrm>
          <a:custGeom>
            <a:avLst/>
            <a:gdLst/>
            <a:ahLst/>
            <a:cxnLst/>
            <a:rect l="l" t="t" r="r" b="b"/>
            <a:pathLst>
              <a:path w="4572000" h="22225">
                <a:moveTo>
                  <a:pt x="0" y="21843"/>
                </a:moveTo>
                <a:lnTo>
                  <a:pt x="4571492" y="0"/>
                </a:lnTo>
              </a:path>
            </a:pathLst>
          </a:custGeom>
          <a:ln w="28956">
            <a:solidFill>
              <a:srgbClr val="F9F8F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850B0A23-D898-4E7A-B7CF-A68750556FED}"/>
              </a:ext>
            </a:extLst>
          </p:cNvPr>
          <p:cNvSpPr/>
          <p:nvPr/>
        </p:nvSpPr>
        <p:spPr>
          <a:xfrm>
            <a:off x="5758434" y="4540758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79" h="335279">
                <a:moveTo>
                  <a:pt x="167639" y="0"/>
                </a:moveTo>
                <a:lnTo>
                  <a:pt x="123075" y="5988"/>
                </a:lnTo>
                <a:lnTo>
                  <a:pt x="83029" y="22888"/>
                </a:lnTo>
                <a:lnTo>
                  <a:pt x="49101" y="49101"/>
                </a:lnTo>
                <a:lnTo>
                  <a:pt x="22888" y="83029"/>
                </a:lnTo>
                <a:lnTo>
                  <a:pt x="5988" y="123075"/>
                </a:lnTo>
                <a:lnTo>
                  <a:pt x="0" y="167640"/>
                </a:lnTo>
                <a:lnTo>
                  <a:pt x="5988" y="212204"/>
                </a:lnTo>
                <a:lnTo>
                  <a:pt x="22888" y="252250"/>
                </a:lnTo>
                <a:lnTo>
                  <a:pt x="49101" y="286178"/>
                </a:lnTo>
                <a:lnTo>
                  <a:pt x="83029" y="312391"/>
                </a:lnTo>
                <a:lnTo>
                  <a:pt x="123075" y="329291"/>
                </a:lnTo>
                <a:lnTo>
                  <a:pt x="167639" y="335280"/>
                </a:lnTo>
                <a:lnTo>
                  <a:pt x="212204" y="329291"/>
                </a:lnTo>
                <a:lnTo>
                  <a:pt x="252250" y="312391"/>
                </a:lnTo>
                <a:lnTo>
                  <a:pt x="286178" y="286178"/>
                </a:lnTo>
                <a:lnTo>
                  <a:pt x="312391" y="252250"/>
                </a:lnTo>
                <a:lnTo>
                  <a:pt x="329291" y="212204"/>
                </a:lnTo>
                <a:lnTo>
                  <a:pt x="335279" y="167640"/>
                </a:lnTo>
                <a:lnTo>
                  <a:pt x="329291" y="123075"/>
                </a:lnTo>
                <a:lnTo>
                  <a:pt x="312391" y="83029"/>
                </a:lnTo>
                <a:lnTo>
                  <a:pt x="286178" y="49101"/>
                </a:lnTo>
                <a:lnTo>
                  <a:pt x="252250" y="22888"/>
                </a:lnTo>
                <a:lnTo>
                  <a:pt x="212204" y="5988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DA76A06-1106-472F-AB96-1A75B66B8E48}"/>
              </a:ext>
            </a:extLst>
          </p:cNvPr>
          <p:cNvSpPr/>
          <p:nvPr/>
        </p:nvSpPr>
        <p:spPr>
          <a:xfrm>
            <a:off x="5758434" y="4540758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79" h="335279">
                <a:moveTo>
                  <a:pt x="0" y="167640"/>
                </a:moveTo>
                <a:lnTo>
                  <a:pt x="5988" y="123075"/>
                </a:lnTo>
                <a:lnTo>
                  <a:pt x="22888" y="83029"/>
                </a:lnTo>
                <a:lnTo>
                  <a:pt x="49101" y="49101"/>
                </a:lnTo>
                <a:lnTo>
                  <a:pt x="83029" y="22888"/>
                </a:lnTo>
                <a:lnTo>
                  <a:pt x="123075" y="5988"/>
                </a:lnTo>
                <a:lnTo>
                  <a:pt x="167639" y="0"/>
                </a:lnTo>
                <a:lnTo>
                  <a:pt x="212204" y="5988"/>
                </a:lnTo>
                <a:lnTo>
                  <a:pt x="252250" y="22888"/>
                </a:lnTo>
                <a:lnTo>
                  <a:pt x="286178" y="49101"/>
                </a:lnTo>
                <a:lnTo>
                  <a:pt x="312391" y="83029"/>
                </a:lnTo>
                <a:lnTo>
                  <a:pt x="329291" y="123075"/>
                </a:lnTo>
                <a:lnTo>
                  <a:pt x="335279" y="167640"/>
                </a:lnTo>
                <a:lnTo>
                  <a:pt x="329291" y="212204"/>
                </a:lnTo>
                <a:lnTo>
                  <a:pt x="312391" y="252250"/>
                </a:lnTo>
                <a:lnTo>
                  <a:pt x="286178" y="286178"/>
                </a:lnTo>
                <a:lnTo>
                  <a:pt x="252250" y="312391"/>
                </a:lnTo>
                <a:lnTo>
                  <a:pt x="212204" y="329291"/>
                </a:lnTo>
                <a:lnTo>
                  <a:pt x="167639" y="335280"/>
                </a:lnTo>
                <a:lnTo>
                  <a:pt x="123075" y="329291"/>
                </a:lnTo>
                <a:lnTo>
                  <a:pt x="83029" y="312391"/>
                </a:lnTo>
                <a:lnTo>
                  <a:pt x="49101" y="286178"/>
                </a:lnTo>
                <a:lnTo>
                  <a:pt x="22888" y="252250"/>
                </a:lnTo>
                <a:lnTo>
                  <a:pt x="5988" y="212204"/>
                </a:lnTo>
                <a:lnTo>
                  <a:pt x="0" y="167640"/>
                </a:lnTo>
                <a:close/>
              </a:path>
            </a:pathLst>
          </a:custGeom>
          <a:ln w="28955">
            <a:solidFill>
              <a:srgbClr val="F9F8F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97E96461-F42B-4313-A144-D825EED2EDAC}"/>
              </a:ext>
            </a:extLst>
          </p:cNvPr>
          <p:cNvSpPr/>
          <p:nvPr/>
        </p:nvSpPr>
        <p:spPr>
          <a:xfrm>
            <a:off x="5807964" y="4588764"/>
            <a:ext cx="237743" cy="237743"/>
          </a:xfrm>
          <a:prstGeom prst="rect">
            <a:avLst/>
          </a:prstGeom>
          <a:blipFill>
            <a:blip r:embed="rId12" cstate="print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76A90DDE-DD45-4AD7-9005-97F695C65D18}"/>
              </a:ext>
            </a:extLst>
          </p:cNvPr>
          <p:cNvSpPr/>
          <p:nvPr/>
        </p:nvSpPr>
        <p:spPr>
          <a:xfrm>
            <a:off x="7938672" y="3536915"/>
            <a:ext cx="882015" cy="0"/>
          </a:xfrm>
          <a:custGeom>
            <a:avLst/>
            <a:gdLst/>
            <a:ahLst/>
            <a:cxnLst/>
            <a:rect l="l" t="t" r="r" b="b"/>
            <a:pathLst>
              <a:path w="882015">
                <a:moveTo>
                  <a:pt x="0" y="0"/>
                </a:moveTo>
                <a:lnTo>
                  <a:pt x="881633" y="0"/>
                </a:lnTo>
              </a:path>
            </a:pathLst>
          </a:custGeom>
          <a:ln w="773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CE5ACB2D-7836-4139-81AE-268E5F405D77}"/>
              </a:ext>
            </a:extLst>
          </p:cNvPr>
          <p:cNvSpPr/>
          <p:nvPr/>
        </p:nvSpPr>
        <p:spPr>
          <a:xfrm>
            <a:off x="7977568" y="2696853"/>
            <a:ext cx="0" cy="802005"/>
          </a:xfrm>
          <a:custGeom>
            <a:avLst/>
            <a:gdLst/>
            <a:ahLst/>
            <a:cxnLst/>
            <a:rect l="l" t="t" r="r" b="b"/>
            <a:pathLst>
              <a:path h="802004">
                <a:moveTo>
                  <a:pt x="0" y="0"/>
                </a:moveTo>
                <a:lnTo>
                  <a:pt x="0" y="801386"/>
                </a:lnTo>
              </a:path>
            </a:pathLst>
          </a:custGeom>
          <a:ln w="77791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4030C959-C77F-41F2-B4A8-44409730BFF8}"/>
              </a:ext>
            </a:extLst>
          </p:cNvPr>
          <p:cNvSpPr/>
          <p:nvPr/>
        </p:nvSpPr>
        <p:spPr>
          <a:xfrm>
            <a:off x="8067027" y="2916824"/>
            <a:ext cx="753745" cy="441325"/>
          </a:xfrm>
          <a:custGeom>
            <a:avLst/>
            <a:gdLst/>
            <a:ahLst/>
            <a:cxnLst/>
            <a:rect l="l" t="t" r="r" b="b"/>
            <a:pathLst>
              <a:path w="753745" h="441325">
                <a:moveTo>
                  <a:pt x="234669" y="152512"/>
                </a:moveTo>
                <a:lnTo>
                  <a:pt x="0" y="386450"/>
                </a:lnTo>
                <a:lnTo>
                  <a:pt x="54453" y="440734"/>
                </a:lnTo>
                <a:lnTo>
                  <a:pt x="234669" y="261080"/>
                </a:lnTo>
                <a:lnTo>
                  <a:pt x="390252" y="261080"/>
                </a:lnTo>
                <a:lnTo>
                  <a:pt x="421368" y="230060"/>
                </a:lnTo>
                <a:lnTo>
                  <a:pt x="312461" y="230060"/>
                </a:lnTo>
                <a:lnTo>
                  <a:pt x="234669" y="152512"/>
                </a:lnTo>
                <a:close/>
              </a:path>
              <a:path w="753745" h="441325">
                <a:moveTo>
                  <a:pt x="390252" y="261080"/>
                </a:moveTo>
                <a:lnTo>
                  <a:pt x="234669" y="261080"/>
                </a:lnTo>
                <a:lnTo>
                  <a:pt x="312461" y="338628"/>
                </a:lnTo>
                <a:lnTo>
                  <a:pt x="390252" y="261080"/>
                </a:lnTo>
                <a:close/>
              </a:path>
              <a:path w="753745" h="441325">
                <a:moveTo>
                  <a:pt x="597695" y="209381"/>
                </a:moveTo>
                <a:lnTo>
                  <a:pt x="442113" y="209381"/>
                </a:lnTo>
                <a:lnTo>
                  <a:pt x="519904" y="286929"/>
                </a:lnTo>
                <a:lnTo>
                  <a:pt x="597695" y="209381"/>
                </a:lnTo>
                <a:close/>
              </a:path>
              <a:path w="753745" h="441325">
                <a:moveTo>
                  <a:pt x="442113" y="100813"/>
                </a:moveTo>
                <a:lnTo>
                  <a:pt x="312461" y="230060"/>
                </a:lnTo>
                <a:lnTo>
                  <a:pt x="421368" y="230060"/>
                </a:lnTo>
                <a:lnTo>
                  <a:pt x="442113" y="209381"/>
                </a:lnTo>
                <a:lnTo>
                  <a:pt x="597695" y="209381"/>
                </a:lnTo>
                <a:lnTo>
                  <a:pt x="628811" y="178361"/>
                </a:lnTo>
                <a:lnTo>
                  <a:pt x="519904" y="178361"/>
                </a:lnTo>
                <a:lnTo>
                  <a:pt x="442113" y="100813"/>
                </a:lnTo>
                <a:close/>
              </a:path>
              <a:path w="753745" h="441325">
                <a:moveTo>
                  <a:pt x="753277" y="130540"/>
                </a:moveTo>
                <a:lnTo>
                  <a:pt x="676783" y="130540"/>
                </a:lnTo>
                <a:lnTo>
                  <a:pt x="753277" y="206796"/>
                </a:lnTo>
                <a:lnTo>
                  <a:pt x="753277" y="130540"/>
                </a:lnTo>
                <a:close/>
              </a:path>
              <a:path w="753745" h="441325">
                <a:moveTo>
                  <a:pt x="753277" y="0"/>
                </a:moveTo>
                <a:lnTo>
                  <a:pt x="545834" y="0"/>
                </a:lnTo>
                <a:lnTo>
                  <a:pt x="622329" y="76256"/>
                </a:lnTo>
                <a:lnTo>
                  <a:pt x="519904" y="178361"/>
                </a:lnTo>
                <a:lnTo>
                  <a:pt x="628811" y="178361"/>
                </a:lnTo>
                <a:lnTo>
                  <a:pt x="676783" y="130540"/>
                </a:lnTo>
                <a:lnTo>
                  <a:pt x="753277" y="130540"/>
                </a:lnTo>
                <a:lnTo>
                  <a:pt x="753277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66CE53CF-5EAD-406A-BDF9-E94CA1FE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Next Steps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E5B7E22-53A9-4BDB-8247-D559C99FDB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1112803"/>
            <a:ext cx="11252200" cy="475488"/>
          </a:xfrm>
        </p:spPr>
        <p:txBody>
          <a:bodyPr/>
          <a:lstStyle/>
          <a:p>
            <a:r>
              <a:rPr lang="en-US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Further Analysis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9BA0619-E281-46B2-9CE5-2647F50235AA}"/>
              </a:ext>
            </a:extLst>
          </p:cNvPr>
          <p:cNvGrpSpPr/>
          <p:nvPr/>
        </p:nvGrpSpPr>
        <p:grpSpPr>
          <a:xfrm>
            <a:off x="5484619" y="2628711"/>
            <a:ext cx="882650" cy="1007744"/>
            <a:chOff x="7106400" y="524608"/>
            <a:chExt cx="882650" cy="1007744"/>
          </a:xfrm>
          <a:solidFill>
            <a:schemeClr val="accent3">
              <a:lumMod val="75000"/>
            </a:schemeClr>
          </a:solidFill>
        </p:grpSpPr>
        <p:sp>
          <p:nvSpPr>
            <p:cNvPr id="44" name="object 28">
              <a:extLst>
                <a:ext uri="{FF2B5EF4-FFF2-40B4-BE49-F238E27FC236}">
                  <a16:creationId xmlns:a16="http://schemas.microsoft.com/office/drawing/2014/main" id="{B2006F31-ECF6-4530-881C-9A956B33B5F7}"/>
                </a:ext>
              </a:extLst>
            </p:cNvPr>
            <p:cNvSpPr/>
            <p:nvPr/>
          </p:nvSpPr>
          <p:spPr>
            <a:xfrm>
              <a:off x="7520812" y="808996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69">
                  <a:moveTo>
                    <a:pt x="25930" y="0"/>
                  </a:moveTo>
                  <a:lnTo>
                    <a:pt x="15839" y="2030"/>
                  </a:lnTo>
                  <a:lnTo>
                    <a:pt x="7596" y="7569"/>
                  </a:lnTo>
                  <a:lnTo>
                    <a:pt x="2038" y="15785"/>
                  </a:lnTo>
                  <a:lnTo>
                    <a:pt x="0" y="25849"/>
                  </a:lnTo>
                  <a:lnTo>
                    <a:pt x="2038" y="35909"/>
                  </a:lnTo>
                  <a:lnTo>
                    <a:pt x="7596" y="44125"/>
                  </a:lnTo>
                  <a:lnTo>
                    <a:pt x="15839" y="49666"/>
                  </a:lnTo>
                  <a:lnTo>
                    <a:pt x="25930" y="51699"/>
                  </a:lnTo>
                  <a:lnTo>
                    <a:pt x="36021" y="49666"/>
                  </a:lnTo>
                  <a:lnTo>
                    <a:pt x="44263" y="44125"/>
                  </a:lnTo>
                  <a:lnTo>
                    <a:pt x="49822" y="35909"/>
                  </a:lnTo>
                  <a:lnTo>
                    <a:pt x="51860" y="25849"/>
                  </a:lnTo>
                  <a:lnTo>
                    <a:pt x="49822" y="15785"/>
                  </a:lnTo>
                  <a:lnTo>
                    <a:pt x="44263" y="7569"/>
                  </a:lnTo>
                  <a:lnTo>
                    <a:pt x="36021" y="2030"/>
                  </a:lnTo>
                  <a:lnTo>
                    <a:pt x="2593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bject 29">
              <a:extLst>
                <a:ext uri="{FF2B5EF4-FFF2-40B4-BE49-F238E27FC236}">
                  <a16:creationId xmlns:a16="http://schemas.microsoft.com/office/drawing/2014/main" id="{686064A8-6DD6-4E4B-9235-671BC340BDE7}"/>
                </a:ext>
              </a:extLst>
            </p:cNvPr>
            <p:cNvSpPr/>
            <p:nvPr/>
          </p:nvSpPr>
          <p:spPr>
            <a:xfrm>
              <a:off x="7520812" y="1325987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25930" y="0"/>
                  </a:moveTo>
                  <a:lnTo>
                    <a:pt x="15839" y="2030"/>
                  </a:lnTo>
                  <a:lnTo>
                    <a:pt x="7596" y="7569"/>
                  </a:lnTo>
                  <a:lnTo>
                    <a:pt x="2038" y="15785"/>
                  </a:lnTo>
                  <a:lnTo>
                    <a:pt x="0" y="25849"/>
                  </a:lnTo>
                  <a:lnTo>
                    <a:pt x="2038" y="35909"/>
                  </a:lnTo>
                  <a:lnTo>
                    <a:pt x="7596" y="44125"/>
                  </a:lnTo>
                  <a:lnTo>
                    <a:pt x="15839" y="49666"/>
                  </a:lnTo>
                  <a:lnTo>
                    <a:pt x="25930" y="51699"/>
                  </a:lnTo>
                  <a:lnTo>
                    <a:pt x="36021" y="49666"/>
                  </a:lnTo>
                  <a:lnTo>
                    <a:pt x="44263" y="44125"/>
                  </a:lnTo>
                  <a:lnTo>
                    <a:pt x="49822" y="35909"/>
                  </a:lnTo>
                  <a:lnTo>
                    <a:pt x="51860" y="25849"/>
                  </a:lnTo>
                  <a:lnTo>
                    <a:pt x="49822" y="15785"/>
                  </a:lnTo>
                  <a:lnTo>
                    <a:pt x="44263" y="7569"/>
                  </a:lnTo>
                  <a:lnTo>
                    <a:pt x="36021" y="2030"/>
                  </a:lnTo>
                  <a:lnTo>
                    <a:pt x="2593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bject 30">
              <a:extLst>
                <a:ext uri="{FF2B5EF4-FFF2-40B4-BE49-F238E27FC236}">
                  <a16:creationId xmlns:a16="http://schemas.microsoft.com/office/drawing/2014/main" id="{64D23C80-A3AC-4114-A484-75DA523378C8}"/>
                </a:ext>
              </a:extLst>
            </p:cNvPr>
            <p:cNvSpPr/>
            <p:nvPr/>
          </p:nvSpPr>
          <p:spPr>
            <a:xfrm>
              <a:off x="7780116" y="1054567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69">
                  <a:moveTo>
                    <a:pt x="25930" y="0"/>
                  </a:moveTo>
                  <a:lnTo>
                    <a:pt x="15839" y="2030"/>
                  </a:lnTo>
                  <a:lnTo>
                    <a:pt x="7596" y="7569"/>
                  </a:lnTo>
                  <a:lnTo>
                    <a:pt x="2038" y="15785"/>
                  </a:lnTo>
                  <a:lnTo>
                    <a:pt x="0" y="25849"/>
                  </a:lnTo>
                  <a:lnTo>
                    <a:pt x="2038" y="35909"/>
                  </a:lnTo>
                  <a:lnTo>
                    <a:pt x="7596" y="44125"/>
                  </a:lnTo>
                  <a:lnTo>
                    <a:pt x="15839" y="49666"/>
                  </a:lnTo>
                  <a:lnTo>
                    <a:pt x="25930" y="51699"/>
                  </a:lnTo>
                  <a:lnTo>
                    <a:pt x="36021" y="49666"/>
                  </a:lnTo>
                  <a:lnTo>
                    <a:pt x="44263" y="44125"/>
                  </a:lnTo>
                  <a:lnTo>
                    <a:pt x="49822" y="35909"/>
                  </a:lnTo>
                  <a:lnTo>
                    <a:pt x="51860" y="25849"/>
                  </a:lnTo>
                  <a:lnTo>
                    <a:pt x="49822" y="15785"/>
                  </a:lnTo>
                  <a:lnTo>
                    <a:pt x="44263" y="7569"/>
                  </a:lnTo>
                  <a:lnTo>
                    <a:pt x="36021" y="2030"/>
                  </a:lnTo>
                  <a:lnTo>
                    <a:pt x="2593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bject 31">
              <a:extLst>
                <a:ext uri="{FF2B5EF4-FFF2-40B4-BE49-F238E27FC236}">
                  <a16:creationId xmlns:a16="http://schemas.microsoft.com/office/drawing/2014/main" id="{D9523818-FFE6-4443-9546-1C308A16DCE8}"/>
                </a:ext>
              </a:extLst>
            </p:cNvPr>
            <p:cNvSpPr/>
            <p:nvPr/>
          </p:nvSpPr>
          <p:spPr>
            <a:xfrm>
              <a:off x="7261509" y="1054567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69" h="52069">
                  <a:moveTo>
                    <a:pt x="25930" y="0"/>
                  </a:moveTo>
                  <a:lnTo>
                    <a:pt x="15839" y="2030"/>
                  </a:lnTo>
                  <a:lnTo>
                    <a:pt x="7596" y="7569"/>
                  </a:lnTo>
                  <a:lnTo>
                    <a:pt x="2038" y="15785"/>
                  </a:lnTo>
                  <a:lnTo>
                    <a:pt x="0" y="25849"/>
                  </a:lnTo>
                  <a:lnTo>
                    <a:pt x="2038" y="35909"/>
                  </a:lnTo>
                  <a:lnTo>
                    <a:pt x="7596" y="44125"/>
                  </a:lnTo>
                  <a:lnTo>
                    <a:pt x="15839" y="49666"/>
                  </a:lnTo>
                  <a:lnTo>
                    <a:pt x="25930" y="51699"/>
                  </a:lnTo>
                  <a:lnTo>
                    <a:pt x="36021" y="49666"/>
                  </a:lnTo>
                  <a:lnTo>
                    <a:pt x="44263" y="44125"/>
                  </a:lnTo>
                  <a:lnTo>
                    <a:pt x="49822" y="35909"/>
                  </a:lnTo>
                  <a:lnTo>
                    <a:pt x="51860" y="25849"/>
                  </a:lnTo>
                  <a:lnTo>
                    <a:pt x="49822" y="15785"/>
                  </a:lnTo>
                  <a:lnTo>
                    <a:pt x="44263" y="7569"/>
                  </a:lnTo>
                  <a:lnTo>
                    <a:pt x="36021" y="2030"/>
                  </a:lnTo>
                  <a:lnTo>
                    <a:pt x="2593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bject 32">
              <a:extLst>
                <a:ext uri="{FF2B5EF4-FFF2-40B4-BE49-F238E27FC236}">
                  <a16:creationId xmlns:a16="http://schemas.microsoft.com/office/drawing/2014/main" id="{409107C0-6353-4296-821B-D2ECC0100B22}"/>
                </a:ext>
              </a:extLst>
            </p:cNvPr>
            <p:cNvSpPr/>
            <p:nvPr/>
          </p:nvSpPr>
          <p:spPr>
            <a:xfrm>
              <a:off x="7520812" y="899470"/>
              <a:ext cx="172720" cy="327025"/>
            </a:xfrm>
            <a:custGeom>
              <a:avLst/>
              <a:gdLst/>
              <a:ahLst/>
              <a:cxnLst/>
              <a:rect l="l" t="t" r="r" b="b"/>
              <a:pathLst>
                <a:path w="172720" h="327025">
                  <a:moveTo>
                    <a:pt x="51860" y="0"/>
                  </a:moveTo>
                  <a:lnTo>
                    <a:pt x="0" y="0"/>
                  </a:lnTo>
                  <a:lnTo>
                    <a:pt x="0" y="187409"/>
                  </a:lnTo>
                  <a:lnTo>
                    <a:pt x="2593" y="193871"/>
                  </a:lnTo>
                  <a:lnTo>
                    <a:pt x="136134" y="326996"/>
                  </a:lnTo>
                  <a:lnTo>
                    <a:pt x="172437" y="290807"/>
                  </a:lnTo>
                  <a:lnTo>
                    <a:pt x="51860" y="170606"/>
                  </a:lnTo>
                  <a:lnTo>
                    <a:pt x="5186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bject 33">
              <a:extLst>
                <a:ext uri="{FF2B5EF4-FFF2-40B4-BE49-F238E27FC236}">
                  <a16:creationId xmlns:a16="http://schemas.microsoft.com/office/drawing/2014/main" id="{6941A625-E4E0-4B0D-AB4B-BDD12352A13E}"/>
                </a:ext>
              </a:extLst>
            </p:cNvPr>
            <p:cNvSpPr/>
            <p:nvPr/>
          </p:nvSpPr>
          <p:spPr>
            <a:xfrm>
              <a:off x="7106400" y="524608"/>
              <a:ext cx="882650" cy="1007744"/>
            </a:xfrm>
            <a:custGeom>
              <a:avLst/>
              <a:gdLst/>
              <a:ahLst/>
              <a:cxnLst/>
              <a:rect l="l" t="t" r="r" b="b"/>
              <a:pathLst>
                <a:path w="882650" h="1007745">
                  <a:moveTo>
                    <a:pt x="479238" y="77591"/>
                  </a:moveTo>
                  <a:lnTo>
                    <a:pt x="401447" y="77591"/>
                  </a:lnTo>
                  <a:lnTo>
                    <a:pt x="401447" y="130583"/>
                  </a:lnTo>
                  <a:lnTo>
                    <a:pt x="354633" y="137216"/>
                  </a:lnTo>
                  <a:lnTo>
                    <a:pt x="309519" y="148594"/>
                  </a:lnTo>
                  <a:lnTo>
                    <a:pt x="266378" y="164458"/>
                  </a:lnTo>
                  <a:lnTo>
                    <a:pt x="225481" y="184550"/>
                  </a:lnTo>
                  <a:lnTo>
                    <a:pt x="187102" y="208614"/>
                  </a:lnTo>
                  <a:lnTo>
                    <a:pt x="151513" y="236390"/>
                  </a:lnTo>
                  <a:lnTo>
                    <a:pt x="118987" y="267623"/>
                  </a:lnTo>
                  <a:lnTo>
                    <a:pt x="89796" y="302053"/>
                  </a:lnTo>
                  <a:lnTo>
                    <a:pt x="64213" y="339424"/>
                  </a:lnTo>
                  <a:lnTo>
                    <a:pt x="42511" y="379477"/>
                  </a:lnTo>
                  <a:lnTo>
                    <a:pt x="24962" y="421955"/>
                  </a:lnTo>
                  <a:lnTo>
                    <a:pt x="11839" y="466601"/>
                  </a:lnTo>
                  <a:lnTo>
                    <a:pt x="3415" y="513156"/>
                  </a:lnTo>
                  <a:lnTo>
                    <a:pt x="0" y="560343"/>
                  </a:lnTo>
                  <a:lnTo>
                    <a:pt x="1590" y="606846"/>
                  </a:lnTo>
                  <a:lnTo>
                    <a:pt x="7993" y="652346"/>
                  </a:lnTo>
                  <a:lnTo>
                    <a:pt x="19014" y="696526"/>
                  </a:lnTo>
                  <a:lnTo>
                    <a:pt x="34456" y="739069"/>
                  </a:lnTo>
                  <a:lnTo>
                    <a:pt x="54126" y="779655"/>
                  </a:lnTo>
                  <a:lnTo>
                    <a:pt x="77830" y="817969"/>
                  </a:lnTo>
                  <a:lnTo>
                    <a:pt x="105371" y="853692"/>
                  </a:lnTo>
                  <a:lnTo>
                    <a:pt x="136556" y="886506"/>
                  </a:lnTo>
                  <a:lnTo>
                    <a:pt x="171190" y="916094"/>
                  </a:lnTo>
                  <a:lnTo>
                    <a:pt x="209077" y="942139"/>
                  </a:lnTo>
                  <a:lnTo>
                    <a:pt x="250024" y="964321"/>
                  </a:lnTo>
                  <a:lnTo>
                    <a:pt x="293835" y="982325"/>
                  </a:lnTo>
                  <a:lnTo>
                    <a:pt x="339325" y="995605"/>
                  </a:lnTo>
                  <a:lnTo>
                    <a:pt x="385203" y="1003909"/>
                  </a:lnTo>
                  <a:lnTo>
                    <a:pt x="431124" y="1007352"/>
                  </a:lnTo>
                  <a:lnTo>
                    <a:pt x="476741" y="1006051"/>
                  </a:lnTo>
                  <a:lnTo>
                    <a:pt x="521706" y="1000123"/>
                  </a:lnTo>
                  <a:lnTo>
                    <a:pt x="565673" y="989684"/>
                  </a:lnTo>
                  <a:lnTo>
                    <a:pt x="608294" y="974850"/>
                  </a:lnTo>
                  <a:lnTo>
                    <a:pt x="649222" y="955738"/>
                  </a:lnTo>
                  <a:lnTo>
                    <a:pt x="688111" y="932465"/>
                  </a:lnTo>
                  <a:lnTo>
                    <a:pt x="690569" y="930626"/>
                  </a:lnTo>
                  <a:lnTo>
                    <a:pt x="440342" y="930626"/>
                  </a:lnTo>
                  <a:lnTo>
                    <a:pt x="390984" y="927331"/>
                  </a:lnTo>
                  <a:lnTo>
                    <a:pt x="343673" y="917731"/>
                  </a:lnTo>
                  <a:lnTo>
                    <a:pt x="298839" y="902252"/>
                  </a:lnTo>
                  <a:lnTo>
                    <a:pt x="256909" y="881320"/>
                  </a:lnTo>
                  <a:lnTo>
                    <a:pt x="218309" y="855362"/>
                  </a:lnTo>
                  <a:lnTo>
                    <a:pt x="183469" y="824804"/>
                  </a:lnTo>
                  <a:lnTo>
                    <a:pt x="152816" y="790073"/>
                  </a:lnTo>
                  <a:lnTo>
                    <a:pt x="126777" y="751594"/>
                  </a:lnTo>
                  <a:lnTo>
                    <a:pt x="105779" y="709794"/>
                  </a:lnTo>
                  <a:lnTo>
                    <a:pt x="90252" y="665100"/>
                  </a:lnTo>
                  <a:lnTo>
                    <a:pt x="80622" y="617937"/>
                  </a:lnTo>
                  <a:lnTo>
                    <a:pt x="77317" y="568732"/>
                  </a:lnTo>
                  <a:lnTo>
                    <a:pt x="80622" y="519528"/>
                  </a:lnTo>
                  <a:lnTo>
                    <a:pt x="90252" y="472365"/>
                  </a:lnTo>
                  <a:lnTo>
                    <a:pt x="105779" y="427671"/>
                  </a:lnTo>
                  <a:lnTo>
                    <a:pt x="126777" y="385871"/>
                  </a:lnTo>
                  <a:lnTo>
                    <a:pt x="152816" y="347392"/>
                  </a:lnTo>
                  <a:lnTo>
                    <a:pt x="183469" y="312660"/>
                  </a:lnTo>
                  <a:lnTo>
                    <a:pt x="218309" y="282102"/>
                  </a:lnTo>
                  <a:lnTo>
                    <a:pt x="256909" y="256144"/>
                  </a:lnTo>
                  <a:lnTo>
                    <a:pt x="298839" y="235213"/>
                  </a:lnTo>
                  <a:lnTo>
                    <a:pt x="343673" y="219734"/>
                  </a:lnTo>
                  <a:lnTo>
                    <a:pt x="390984" y="210134"/>
                  </a:lnTo>
                  <a:lnTo>
                    <a:pt x="440342" y="206839"/>
                  </a:lnTo>
                  <a:lnTo>
                    <a:pt x="791344" y="206839"/>
                  </a:lnTo>
                  <a:lnTo>
                    <a:pt x="792955" y="204254"/>
                  </a:lnTo>
                  <a:lnTo>
                    <a:pt x="686681" y="204254"/>
                  </a:lnTo>
                  <a:lnTo>
                    <a:pt x="638406" y="176223"/>
                  </a:lnTo>
                  <a:lnTo>
                    <a:pt x="587335" y="154494"/>
                  </a:lnTo>
                  <a:lnTo>
                    <a:pt x="534076" y="139549"/>
                  </a:lnTo>
                  <a:lnTo>
                    <a:pt x="479238" y="131875"/>
                  </a:lnTo>
                  <a:lnTo>
                    <a:pt x="479238" y="77591"/>
                  </a:lnTo>
                  <a:close/>
                </a:path>
                <a:path w="882650" h="1007745">
                  <a:moveTo>
                    <a:pt x="791344" y="206839"/>
                  </a:moveTo>
                  <a:lnTo>
                    <a:pt x="440342" y="206839"/>
                  </a:lnTo>
                  <a:lnTo>
                    <a:pt x="489701" y="210134"/>
                  </a:lnTo>
                  <a:lnTo>
                    <a:pt x="537011" y="219734"/>
                  </a:lnTo>
                  <a:lnTo>
                    <a:pt x="581845" y="235213"/>
                  </a:lnTo>
                  <a:lnTo>
                    <a:pt x="623776" y="256144"/>
                  </a:lnTo>
                  <a:lnTo>
                    <a:pt x="662375" y="282102"/>
                  </a:lnTo>
                  <a:lnTo>
                    <a:pt x="697215" y="312660"/>
                  </a:lnTo>
                  <a:lnTo>
                    <a:pt x="727869" y="347392"/>
                  </a:lnTo>
                  <a:lnTo>
                    <a:pt x="753908" y="385871"/>
                  </a:lnTo>
                  <a:lnTo>
                    <a:pt x="774905" y="427671"/>
                  </a:lnTo>
                  <a:lnTo>
                    <a:pt x="790432" y="472365"/>
                  </a:lnTo>
                  <a:lnTo>
                    <a:pt x="800062" y="519528"/>
                  </a:lnTo>
                  <a:lnTo>
                    <a:pt x="803368" y="568732"/>
                  </a:lnTo>
                  <a:lnTo>
                    <a:pt x="800062" y="617937"/>
                  </a:lnTo>
                  <a:lnTo>
                    <a:pt x="790432" y="665100"/>
                  </a:lnTo>
                  <a:lnTo>
                    <a:pt x="774905" y="709794"/>
                  </a:lnTo>
                  <a:lnTo>
                    <a:pt x="753908" y="751594"/>
                  </a:lnTo>
                  <a:lnTo>
                    <a:pt x="727869" y="790073"/>
                  </a:lnTo>
                  <a:lnTo>
                    <a:pt x="697215" y="824804"/>
                  </a:lnTo>
                  <a:lnTo>
                    <a:pt x="662375" y="855362"/>
                  </a:lnTo>
                  <a:lnTo>
                    <a:pt x="623776" y="881320"/>
                  </a:lnTo>
                  <a:lnTo>
                    <a:pt x="581845" y="902252"/>
                  </a:lnTo>
                  <a:lnTo>
                    <a:pt x="537011" y="917731"/>
                  </a:lnTo>
                  <a:lnTo>
                    <a:pt x="489701" y="927331"/>
                  </a:lnTo>
                  <a:lnTo>
                    <a:pt x="440342" y="930626"/>
                  </a:lnTo>
                  <a:lnTo>
                    <a:pt x="690569" y="930626"/>
                  </a:lnTo>
                  <a:lnTo>
                    <a:pt x="724614" y="905147"/>
                  </a:lnTo>
                  <a:lnTo>
                    <a:pt x="758383" y="873900"/>
                  </a:lnTo>
                  <a:lnTo>
                    <a:pt x="789072" y="838840"/>
                  </a:lnTo>
                  <a:lnTo>
                    <a:pt x="816333" y="800086"/>
                  </a:lnTo>
                  <a:lnTo>
                    <a:pt x="839267" y="758666"/>
                  </a:lnTo>
                  <a:lnTo>
                    <a:pt x="857251" y="715781"/>
                  </a:lnTo>
                  <a:lnTo>
                    <a:pt x="870353" y="671802"/>
                  </a:lnTo>
                  <a:lnTo>
                    <a:pt x="878639" y="627100"/>
                  </a:lnTo>
                  <a:lnTo>
                    <a:pt x="882177" y="582044"/>
                  </a:lnTo>
                  <a:lnTo>
                    <a:pt x="881034" y="537006"/>
                  </a:lnTo>
                  <a:lnTo>
                    <a:pt x="875277" y="492357"/>
                  </a:lnTo>
                  <a:lnTo>
                    <a:pt x="864974" y="448466"/>
                  </a:lnTo>
                  <a:lnTo>
                    <a:pt x="850192" y="405705"/>
                  </a:lnTo>
                  <a:lnTo>
                    <a:pt x="830998" y="364444"/>
                  </a:lnTo>
                  <a:lnTo>
                    <a:pt x="807459" y="325054"/>
                  </a:lnTo>
                  <a:lnTo>
                    <a:pt x="779643" y="287905"/>
                  </a:lnTo>
                  <a:lnTo>
                    <a:pt x="747617" y="253368"/>
                  </a:lnTo>
                  <a:lnTo>
                    <a:pt x="786513" y="214594"/>
                  </a:lnTo>
                  <a:lnTo>
                    <a:pt x="791344" y="206839"/>
                  </a:lnTo>
                  <a:close/>
                </a:path>
                <a:path w="882650" h="1007745">
                  <a:moveTo>
                    <a:pt x="758476" y="149001"/>
                  </a:moveTo>
                  <a:lnTo>
                    <a:pt x="743829" y="151222"/>
                  </a:lnTo>
                  <a:lnTo>
                    <a:pt x="730762" y="159017"/>
                  </a:lnTo>
                  <a:lnTo>
                    <a:pt x="686681" y="204254"/>
                  </a:lnTo>
                  <a:lnTo>
                    <a:pt x="792955" y="204254"/>
                  </a:lnTo>
                  <a:lnTo>
                    <a:pt x="794515" y="201750"/>
                  </a:lnTo>
                  <a:lnTo>
                    <a:pt x="797047" y="187452"/>
                  </a:lnTo>
                  <a:lnTo>
                    <a:pt x="793988" y="173154"/>
                  </a:lnTo>
                  <a:lnTo>
                    <a:pt x="785216" y="160310"/>
                  </a:lnTo>
                  <a:lnTo>
                    <a:pt x="772879" y="152111"/>
                  </a:lnTo>
                  <a:lnTo>
                    <a:pt x="758476" y="149001"/>
                  </a:lnTo>
                  <a:close/>
                </a:path>
                <a:path w="882650" h="1007745">
                  <a:moveTo>
                    <a:pt x="595924" y="0"/>
                  </a:moveTo>
                  <a:lnTo>
                    <a:pt x="284760" y="0"/>
                  </a:lnTo>
                  <a:lnTo>
                    <a:pt x="284760" y="77591"/>
                  </a:lnTo>
                  <a:lnTo>
                    <a:pt x="595924" y="77591"/>
                  </a:lnTo>
                  <a:lnTo>
                    <a:pt x="59592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8AE192-D4E9-4E4E-BFC4-F81C6071460C}"/>
              </a:ext>
            </a:extLst>
          </p:cNvPr>
          <p:cNvGrpSpPr/>
          <p:nvPr/>
        </p:nvGrpSpPr>
        <p:grpSpPr>
          <a:xfrm>
            <a:off x="3134549" y="2585255"/>
            <a:ext cx="674370" cy="1085722"/>
            <a:chOff x="9154172" y="291578"/>
            <a:chExt cx="674370" cy="1085722"/>
          </a:xfrm>
          <a:solidFill>
            <a:schemeClr val="bg2">
              <a:lumMod val="50000"/>
            </a:schemeClr>
          </a:solidFill>
        </p:grpSpPr>
        <p:sp>
          <p:nvSpPr>
            <p:cNvPr id="51" name="object 34">
              <a:extLst>
                <a:ext uri="{FF2B5EF4-FFF2-40B4-BE49-F238E27FC236}">
                  <a16:creationId xmlns:a16="http://schemas.microsoft.com/office/drawing/2014/main" id="{55DD28FA-4BE8-424F-8ED2-4248AFDA984F}"/>
                </a:ext>
              </a:extLst>
            </p:cNvPr>
            <p:cNvSpPr/>
            <p:nvPr/>
          </p:nvSpPr>
          <p:spPr>
            <a:xfrm>
              <a:off x="9322719" y="1041258"/>
              <a:ext cx="337185" cy="78105"/>
            </a:xfrm>
            <a:custGeom>
              <a:avLst/>
              <a:gdLst/>
              <a:ahLst/>
              <a:cxnLst/>
              <a:rect l="l" t="t" r="r" b="b"/>
              <a:pathLst>
                <a:path w="337185" h="78104">
                  <a:moveTo>
                    <a:pt x="298199" y="0"/>
                  </a:moveTo>
                  <a:lnTo>
                    <a:pt x="38895" y="0"/>
                  </a:lnTo>
                  <a:lnTo>
                    <a:pt x="23519" y="2968"/>
                  </a:lnTo>
                  <a:lnTo>
                    <a:pt x="11182" y="11147"/>
                  </a:lnTo>
                  <a:lnTo>
                    <a:pt x="2977" y="23446"/>
                  </a:lnTo>
                  <a:lnTo>
                    <a:pt x="0" y="38774"/>
                  </a:lnTo>
                  <a:lnTo>
                    <a:pt x="2977" y="54102"/>
                  </a:lnTo>
                  <a:lnTo>
                    <a:pt x="11182" y="66400"/>
                  </a:lnTo>
                  <a:lnTo>
                    <a:pt x="23519" y="74579"/>
                  </a:lnTo>
                  <a:lnTo>
                    <a:pt x="38895" y="77548"/>
                  </a:lnTo>
                  <a:lnTo>
                    <a:pt x="298199" y="77548"/>
                  </a:lnTo>
                  <a:lnTo>
                    <a:pt x="313575" y="74579"/>
                  </a:lnTo>
                  <a:lnTo>
                    <a:pt x="325912" y="66400"/>
                  </a:lnTo>
                  <a:lnTo>
                    <a:pt x="334117" y="54102"/>
                  </a:lnTo>
                  <a:lnTo>
                    <a:pt x="337094" y="38774"/>
                  </a:lnTo>
                  <a:lnTo>
                    <a:pt x="334117" y="23446"/>
                  </a:lnTo>
                  <a:lnTo>
                    <a:pt x="325912" y="11147"/>
                  </a:lnTo>
                  <a:lnTo>
                    <a:pt x="313575" y="2968"/>
                  </a:lnTo>
                  <a:lnTo>
                    <a:pt x="29819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bject 35">
              <a:extLst>
                <a:ext uri="{FF2B5EF4-FFF2-40B4-BE49-F238E27FC236}">
                  <a16:creationId xmlns:a16="http://schemas.microsoft.com/office/drawing/2014/main" id="{0E519380-B0A3-440F-AF98-07844A58DBB9}"/>
                </a:ext>
              </a:extLst>
            </p:cNvPr>
            <p:cNvSpPr/>
            <p:nvPr/>
          </p:nvSpPr>
          <p:spPr>
            <a:xfrm>
              <a:off x="9322719" y="1170505"/>
              <a:ext cx="337185" cy="78105"/>
            </a:xfrm>
            <a:custGeom>
              <a:avLst/>
              <a:gdLst/>
              <a:ahLst/>
              <a:cxnLst/>
              <a:rect l="l" t="t" r="r" b="b"/>
              <a:pathLst>
                <a:path w="337185" h="78104">
                  <a:moveTo>
                    <a:pt x="298199" y="0"/>
                  </a:moveTo>
                  <a:lnTo>
                    <a:pt x="38895" y="0"/>
                  </a:lnTo>
                  <a:lnTo>
                    <a:pt x="23519" y="2968"/>
                  </a:lnTo>
                  <a:lnTo>
                    <a:pt x="11182" y="11147"/>
                  </a:lnTo>
                  <a:lnTo>
                    <a:pt x="2977" y="23446"/>
                  </a:lnTo>
                  <a:lnTo>
                    <a:pt x="0" y="38774"/>
                  </a:lnTo>
                  <a:lnTo>
                    <a:pt x="2977" y="54102"/>
                  </a:lnTo>
                  <a:lnTo>
                    <a:pt x="11182" y="66400"/>
                  </a:lnTo>
                  <a:lnTo>
                    <a:pt x="23519" y="74579"/>
                  </a:lnTo>
                  <a:lnTo>
                    <a:pt x="38895" y="77548"/>
                  </a:lnTo>
                  <a:lnTo>
                    <a:pt x="298199" y="77548"/>
                  </a:lnTo>
                  <a:lnTo>
                    <a:pt x="313575" y="74579"/>
                  </a:lnTo>
                  <a:lnTo>
                    <a:pt x="325912" y="66400"/>
                  </a:lnTo>
                  <a:lnTo>
                    <a:pt x="334117" y="54102"/>
                  </a:lnTo>
                  <a:lnTo>
                    <a:pt x="337094" y="38774"/>
                  </a:lnTo>
                  <a:lnTo>
                    <a:pt x="334117" y="23446"/>
                  </a:lnTo>
                  <a:lnTo>
                    <a:pt x="325912" y="11147"/>
                  </a:lnTo>
                  <a:lnTo>
                    <a:pt x="313575" y="2968"/>
                  </a:lnTo>
                  <a:lnTo>
                    <a:pt x="29819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bject 36">
              <a:extLst>
                <a:ext uri="{FF2B5EF4-FFF2-40B4-BE49-F238E27FC236}">
                  <a16:creationId xmlns:a16="http://schemas.microsoft.com/office/drawing/2014/main" id="{312313E9-DC28-4B56-A78A-C6F847EEDD0D}"/>
                </a:ext>
              </a:extLst>
            </p:cNvPr>
            <p:cNvSpPr/>
            <p:nvPr/>
          </p:nvSpPr>
          <p:spPr>
            <a:xfrm>
              <a:off x="9406993" y="1299753"/>
              <a:ext cx="168547" cy="7754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bject 37">
              <a:extLst>
                <a:ext uri="{FF2B5EF4-FFF2-40B4-BE49-F238E27FC236}">
                  <a16:creationId xmlns:a16="http://schemas.microsoft.com/office/drawing/2014/main" id="{B5A523C1-B8B0-42C1-88F4-B238438A9D52}"/>
                </a:ext>
              </a:extLst>
            </p:cNvPr>
            <p:cNvSpPr/>
            <p:nvPr/>
          </p:nvSpPr>
          <p:spPr>
            <a:xfrm>
              <a:off x="9154172" y="291578"/>
              <a:ext cx="674370" cy="698500"/>
            </a:xfrm>
            <a:custGeom>
              <a:avLst/>
              <a:gdLst/>
              <a:ahLst/>
              <a:cxnLst/>
              <a:rect l="l" t="t" r="r" b="b"/>
              <a:pathLst>
                <a:path w="674370" h="698500">
                  <a:moveTo>
                    <a:pt x="337094" y="0"/>
                  </a:moveTo>
                  <a:lnTo>
                    <a:pt x="287835" y="3892"/>
                  </a:lnTo>
                  <a:lnTo>
                    <a:pt x="240807" y="14532"/>
                  </a:lnTo>
                  <a:lnTo>
                    <a:pt x="196509" y="31426"/>
                  </a:lnTo>
                  <a:lnTo>
                    <a:pt x="155438" y="54077"/>
                  </a:lnTo>
                  <a:lnTo>
                    <a:pt x="118089" y="81990"/>
                  </a:lnTo>
                  <a:lnTo>
                    <a:pt x="84960" y="114669"/>
                  </a:lnTo>
                  <a:lnTo>
                    <a:pt x="56548" y="151618"/>
                  </a:lnTo>
                  <a:lnTo>
                    <a:pt x="33349" y="192343"/>
                  </a:lnTo>
                  <a:lnTo>
                    <a:pt x="15860" y="236346"/>
                  </a:lnTo>
                  <a:lnTo>
                    <a:pt x="4578" y="283134"/>
                  </a:lnTo>
                  <a:lnTo>
                    <a:pt x="0" y="332209"/>
                  </a:lnTo>
                  <a:lnTo>
                    <a:pt x="0" y="343841"/>
                  </a:lnTo>
                  <a:lnTo>
                    <a:pt x="6806" y="402972"/>
                  </a:lnTo>
                  <a:lnTo>
                    <a:pt x="23337" y="460164"/>
                  </a:lnTo>
                  <a:lnTo>
                    <a:pt x="48619" y="510409"/>
                  </a:lnTo>
                  <a:lnTo>
                    <a:pt x="81680" y="555808"/>
                  </a:lnTo>
                  <a:lnTo>
                    <a:pt x="105159" y="585979"/>
                  </a:lnTo>
                  <a:lnTo>
                    <a:pt x="127545" y="621724"/>
                  </a:lnTo>
                  <a:lnTo>
                    <a:pt x="146770" y="656500"/>
                  </a:lnTo>
                  <a:lnTo>
                    <a:pt x="160768" y="683763"/>
                  </a:lnTo>
                  <a:lnTo>
                    <a:pt x="164597" y="689801"/>
                  </a:lnTo>
                  <a:lnTo>
                    <a:pt x="170006" y="694264"/>
                  </a:lnTo>
                  <a:lnTo>
                    <a:pt x="176630" y="697031"/>
                  </a:lnTo>
                  <a:lnTo>
                    <a:pt x="184105" y="697980"/>
                  </a:lnTo>
                  <a:lnTo>
                    <a:pt x="490084" y="697980"/>
                  </a:lnTo>
                  <a:lnTo>
                    <a:pt x="527419" y="656500"/>
                  </a:lnTo>
                  <a:lnTo>
                    <a:pt x="546644" y="621724"/>
                  </a:lnTo>
                  <a:lnTo>
                    <a:pt x="547454" y="620431"/>
                  </a:lnTo>
                  <a:lnTo>
                    <a:pt x="216518" y="620431"/>
                  </a:lnTo>
                  <a:lnTo>
                    <a:pt x="200028" y="589897"/>
                  </a:lnTo>
                  <a:lnTo>
                    <a:pt x="181836" y="560331"/>
                  </a:lnTo>
                  <a:lnTo>
                    <a:pt x="162186" y="531735"/>
                  </a:lnTo>
                  <a:lnTo>
                    <a:pt x="141320" y="504108"/>
                  </a:lnTo>
                  <a:lnTo>
                    <a:pt x="128233" y="487912"/>
                  </a:lnTo>
                  <a:lnTo>
                    <a:pt x="116362" y="470504"/>
                  </a:lnTo>
                  <a:lnTo>
                    <a:pt x="97238" y="433022"/>
                  </a:lnTo>
                  <a:lnTo>
                    <a:pt x="84273" y="388755"/>
                  </a:lnTo>
                  <a:lnTo>
                    <a:pt x="79184" y="343841"/>
                  </a:lnTo>
                  <a:lnTo>
                    <a:pt x="79087" y="332209"/>
                  </a:lnTo>
                  <a:lnTo>
                    <a:pt x="84010" y="286370"/>
                  </a:lnTo>
                  <a:lnTo>
                    <a:pt x="96573" y="243241"/>
                  </a:lnTo>
                  <a:lnTo>
                    <a:pt x="116062" y="203525"/>
                  </a:lnTo>
                  <a:lnTo>
                    <a:pt x="141761" y="167924"/>
                  </a:lnTo>
                  <a:lnTo>
                    <a:pt x="172956" y="137142"/>
                  </a:lnTo>
                  <a:lnTo>
                    <a:pt x="208931" y="111882"/>
                  </a:lnTo>
                  <a:lnTo>
                    <a:pt x="248972" y="92845"/>
                  </a:lnTo>
                  <a:lnTo>
                    <a:pt x="292364" y="80736"/>
                  </a:lnTo>
                  <a:lnTo>
                    <a:pt x="338391" y="76256"/>
                  </a:lnTo>
                  <a:lnTo>
                    <a:pt x="548427" y="76256"/>
                  </a:lnTo>
                  <a:lnTo>
                    <a:pt x="518751" y="54077"/>
                  </a:lnTo>
                  <a:lnTo>
                    <a:pt x="477680" y="31426"/>
                  </a:lnTo>
                  <a:lnTo>
                    <a:pt x="433382" y="14532"/>
                  </a:lnTo>
                  <a:lnTo>
                    <a:pt x="386354" y="3892"/>
                  </a:lnTo>
                  <a:lnTo>
                    <a:pt x="337094" y="0"/>
                  </a:lnTo>
                  <a:close/>
                </a:path>
                <a:path w="674370" h="698500">
                  <a:moveTo>
                    <a:pt x="548427" y="76256"/>
                  </a:moveTo>
                  <a:lnTo>
                    <a:pt x="338391" y="76256"/>
                  </a:lnTo>
                  <a:lnTo>
                    <a:pt x="384418" y="80693"/>
                  </a:lnTo>
                  <a:lnTo>
                    <a:pt x="427810" y="92696"/>
                  </a:lnTo>
                  <a:lnTo>
                    <a:pt x="467851" y="111594"/>
                  </a:lnTo>
                  <a:lnTo>
                    <a:pt x="503826" y="136717"/>
                  </a:lnTo>
                  <a:lnTo>
                    <a:pt x="535021" y="167392"/>
                  </a:lnTo>
                  <a:lnTo>
                    <a:pt x="560720" y="202950"/>
                  </a:lnTo>
                  <a:lnTo>
                    <a:pt x="580209" y="242720"/>
                  </a:lnTo>
                  <a:lnTo>
                    <a:pt x="592772" y="286029"/>
                  </a:lnTo>
                  <a:lnTo>
                    <a:pt x="597695" y="332209"/>
                  </a:lnTo>
                  <a:lnTo>
                    <a:pt x="597695" y="342549"/>
                  </a:lnTo>
                  <a:lnTo>
                    <a:pt x="596398" y="342549"/>
                  </a:lnTo>
                  <a:lnTo>
                    <a:pt x="594474" y="365773"/>
                  </a:lnTo>
                  <a:lnTo>
                    <a:pt x="585277" y="411252"/>
                  </a:lnTo>
                  <a:lnTo>
                    <a:pt x="569718" y="452127"/>
                  </a:lnTo>
                  <a:lnTo>
                    <a:pt x="547799" y="487912"/>
                  </a:lnTo>
                  <a:lnTo>
                    <a:pt x="534165" y="504108"/>
                  </a:lnTo>
                  <a:lnTo>
                    <a:pt x="512570" y="531735"/>
                  </a:lnTo>
                  <a:lnTo>
                    <a:pt x="492677" y="560331"/>
                  </a:lnTo>
                  <a:lnTo>
                    <a:pt x="474728" y="589897"/>
                  </a:lnTo>
                  <a:lnTo>
                    <a:pt x="458967" y="620431"/>
                  </a:lnTo>
                  <a:lnTo>
                    <a:pt x="547454" y="620431"/>
                  </a:lnTo>
                  <a:lnTo>
                    <a:pt x="569030" y="585979"/>
                  </a:lnTo>
                  <a:lnTo>
                    <a:pt x="592509" y="555808"/>
                  </a:lnTo>
                  <a:lnTo>
                    <a:pt x="626056" y="510409"/>
                  </a:lnTo>
                  <a:lnTo>
                    <a:pt x="650852" y="460164"/>
                  </a:lnTo>
                  <a:lnTo>
                    <a:pt x="667383" y="402972"/>
                  </a:lnTo>
                  <a:lnTo>
                    <a:pt x="674189" y="343841"/>
                  </a:lnTo>
                  <a:lnTo>
                    <a:pt x="674189" y="332209"/>
                  </a:lnTo>
                  <a:lnTo>
                    <a:pt x="669611" y="283134"/>
                  </a:lnTo>
                  <a:lnTo>
                    <a:pt x="658329" y="236346"/>
                  </a:lnTo>
                  <a:lnTo>
                    <a:pt x="640840" y="192343"/>
                  </a:lnTo>
                  <a:lnTo>
                    <a:pt x="617641" y="151618"/>
                  </a:lnTo>
                  <a:lnTo>
                    <a:pt x="589229" y="114669"/>
                  </a:lnTo>
                  <a:lnTo>
                    <a:pt x="556100" y="81990"/>
                  </a:lnTo>
                  <a:lnTo>
                    <a:pt x="548427" y="76256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72945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154373-BF4A-7446-891A-85F9E976EE31}"/>
              </a:ext>
            </a:extLst>
          </p:cNvPr>
          <p:cNvSpPr/>
          <p:nvPr/>
        </p:nvSpPr>
        <p:spPr bwMode="gray">
          <a:xfrm>
            <a:off x="6929610" y="0"/>
            <a:ext cx="532577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5046EA-3BAA-8943-B0DA-98EC7B3A2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Q&amp;A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D124DA-8027-5843-B4E2-C07A285FE0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296" y="1112802"/>
            <a:ext cx="6678049" cy="957735"/>
          </a:xfrm>
        </p:spPr>
        <p:txBody>
          <a:bodyPr/>
          <a:lstStyle/>
          <a:p>
            <a:r>
              <a:rPr lang="en-US" spc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 for your time &amp; we hope you gained valuable insight from the presentation.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5A293-C475-824D-80FB-7DFC5897E969}"/>
              </a:ext>
            </a:extLst>
          </p:cNvPr>
          <p:cNvSpPr txBox="1"/>
          <p:nvPr/>
        </p:nvSpPr>
        <p:spPr>
          <a:xfrm>
            <a:off x="7563747" y="1101884"/>
            <a:ext cx="3350281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36576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Contact </a:t>
            </a:r>
            <a:r>
              <a:rPr lang="en-US" sz="1600" b="1">
                <a:solidFill>
                  <a:prstClr val="black"/>
                </a:solidFill>
                <a:latin typeface="Open Sans"/>
              </a:rPr>
              <a:t>Information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BA209C-49FF-8341-A005-EBEC8C4279B8}"/>
              </a:ext>
            </a:extLst>
          </p:cNvPr>
          <p:cNvCxnSpPr/>
          <p:nvPr/>
        </p:nvCxnSpPr>
        <p:spPr>
          <a:xfrm>
            <a:off x="7592291" y="1376831"/>
            <a:ext cx="3685309" cy="0"/>
          </a:xfrm>
          <a:prstGeom prst="line">
            <a:avLst/>
          </a:prstGeom>
          <a:ln w="25400">
            <a:solidFill>
              <a:srgbClr val="0097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8C4EBA-B0AD-4FE6-AC73-10ADEBF3590D}"/>
              </a:ext>
            </a:extLst>
          </p:cNvPr>
          <p:cNvSpPr txBox="1"/>
          <p:nvPr/>
        </p:nvSpPr>
        <p:spPr>
          <a:xfrm>
            <a:off x="7292232" y="1753179"/>
            <a:ext cx="4967655" cy="45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b="1">
                <a:latin typeface="Open Sans"/>
                <a:ea typeface="Open Sans"/>
                <a:cs typeface="Open Sans"/>
              </a:rPr>
              <a:t>Jahnavi Brahmbhatt</a:t>
            </a:r>
          </a:p>
          <a:p>
            <a:pPr lvl="2"/>
            <a:r>
              <a:rPr lang="en-US" sz="1400" b="1">
                <a:latin typeface="Open Sans"/>
                <a:ea typeface="Open Sans"/>
                <a:cs typeface="Open Sans"/>
              </a:rPr>
              <a:t>Email: </a:t>
            </a:r>
            <a:r>
              <a:rPr lang="en-US" sz="1400">
                <a:latin typeface="Open Sans"/>
                <a:ea typeface="Open Sans"/>
                <a:cs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jabrahmbhatt@deloitte.com</a:t>
            </a:r>
            <a:endParaRPr lang="en-US" sz="1400">
              <a:latin typeface="Open Sans"/>
              <a:ea typeface="Open Sans"/>
              <a:cs typeface="Open Sans"/>
            </a:endParaRPr>
          </a:p>
          <a:p>
            <a:pPr lvl="2"/>
            <a:r>
              <a:rPr lang="en-US" sz="1400" b="1">
                <a:latin typeface="Open Sans"/>
                <a:ea typeface="Open Sans"/>
                <a:cs typeface="Open Sans"/>
              </a:rPr>
              <a:t>LinkedIn: </a:t>
            </a:r>
            <a:r>
              <a:rPr lang="en-US" sz="1400">
                <a:latin typeface="Open Sans"/>
                <a:ea typeface="Open Sans"/>
                <a:cs typeface="Open Sans"/>
              </a:rPr>
              <a:t>/jahnavi-brahmbhatt</a:t>
            </a:r>
            <a:endParaRPr lang="en-US" sz="14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2"/>
            <a:endParaRPr lang="en-US" sz="1400" b="1">
              <a:latin typeface="Open Sans"/>
              <a:ea typeface="Open Sans"/>
              <a:cs typeface="Open Sans"/>
            </a:endParaRPr>
          </a:p>
          <a:p>
            <a:pPr lvl="1"/>
            <a:r>
              <a:rPr lang="en-US" sz="1400" b="1">
                <a:latin typeface="Open Sans"/>
                <a:ea typeface="Open Sans"/>
                <a:cs typeface="Open Sans"/>
              </a:rPr>
              <a:t>Paniz Herrera</a:t>
            </a:r>
          </a:p>
          <a:p>
            <a:pPr lvl="2"/>
            <a:r>
              <a:rPr lang="en-US" sz="1400" b="1">
                <a:latin typeface="Open Sans"/>
                <a:ea typeface="Open Sans"/>
                <a:cs typeface="Open Sans"/>
              </a:rPr>
              <a:t>Email: </a:t>
            </a:r>
            <a:r>
              <a:rPr lang="en-US" sz="1400">
                <a:latin typeface="Open Sans"/>
                <a:ea typeface="Open Sans"/>
                <a:cs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panherrera@deloitte.com</a:t>
            </a:r>
            <a:endParaRPr lang="en-US" sz="1400">
              <a:latin typeface="Open Sans"/>
              <a:ea typeface="Open Sans"/>
              <a:cs typeface="Open Sans"/>
            </a:endParaRPr>
          </a:p>
          <a:p>
            <a:pPr lvl="2"/>
            <a:r>
              <a:rPr lang="en-US" sz="1400" b="1">
                <a:latin typeface="Open Sans"/>
                <a:ea typeface="Open Sans"/>
                <a:cs typeface="Open Sans"/>
              </a:rPr>
              <a:t>LinkedIn: </a:t>
            </a:r>
            <a:r>
              <a:rPr lang="en-US" sz="1400">
                <a:latin typeface="Open Sans"/>
                <a:ea typeface="Open Sans"/>
                <a:cs typeface="Open Sans"/>
              </a:rPr>
              <a:t>/</a:t>
            </a:r>
            <a:r>
              <a:rPr lang="en-US" sz="1400" err="1">
                <a:latin typeface="Open Sans"/>
                <a:ea typeface="Open Sans"/>
                <a:cs typeface="Open Sans"/>
              </a:rPr>
              <a:t>PanizHerrera</a:t>
            </a:r>
            <a:endParaRPr lang="en-US" sz="1400">
              <a:latin typeface="Open Sans"/>
              <a:ea typeface="Open Sans"/>
              <a:cs typeface="Open Sans"/>
            </a:endParaRPr>
          </a:p>
          <a:p>
            <a:pPr marL="914400" lvl="2" indent="0">
              <a:buNone/>
            </a:pP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sz="1400" b="1">
                <a:latin typeface="Open Sans"/>
                <a:ea typeface="Open Sans"/>
                <a:cs typeface="Open Sans"/>
              </a:rPr>
              <a:t>Ignacio </a:t>
            </a:r>
            <a:r>
              <a:rPr lang="en-US" sz="1400" b="1" err="1">
                <a:latin typeface="Open Sans"/>
                <a:ea typeface="Open Sans"/>
                <a:cs typeface="Open Sans"/>
              </a:rPr>
              <a:t>Ferrera</a:t>
            </a:r>
            <a:endParaRPr lang="en-US" sz="1400" b="1">
              <a:latin typeface="Open Sans"/>
              <a:ea typeface="Open Sans"/>
              <a:cs typeface="Open Sans"/>
            </a:endParaRPr>
          </a:p>
          <a:p>
            <a:pPr lvl="2"/>
            <a:r>
              <a:rPr lang="en-US" sz="1400" b="1">
                <a:latin typeface="Open Sans"/>
                <a:ea typeface="Open Sans"/>
                <a:cs typeface="Open Sans"/>
              </a:rPr>
              <a:t>Email: </a:t>
            </a:r>
            <a:r>
              <a:rPr lang="en-US" sz="1400">
                <a:solidFill>
                  <a:srgbClr val="0563C1"/>
                </a:solidFill>
                <a:latin typeface="Open Sans"/>
                <a:ea typeface="Open Sans"/>
                <a:cs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jvelazquezferrera@deloitte.com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2"/>
            <a:r>
              <a:rPr lang="en-US" sz="1400" b="1">
                <a:latin typeface="Open Sans"/>
                <a:ea typeface="Open Sans"/>
                <a:cs typeface="Open Sans"/>
              </a:rPr>
              <a:t>LinkedIn: </a:t>
            </a:r>
            <a:r>
              <a:rPr lang="en-US" sz="1400">
                <a:latin typeface="Open Sans"/>
                <a:ea typeface="Open Sans"/>
                <a:cs typeface="Open Sans"/>
              </a:rPr>
              <a:t>/</a:t>
            </a:r>
            <a:r>
              <a:rPr lang="en-US" sz="1400" err="1">
                <a:latin typeface="Open Sans"/>
                <a:ea typeface="Open Sans"/>
                <a:cs typeface="Open Sans"/>
              </a:rPr>
              <a:t>IgnacioVelazquezFerrera</a:t>
            </a:r>
            <a:endParaRPr lang="en-US" sz="14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914400" lvl="2" indent="0">
              <a:buNone/>
            </a:pPr>
            <a:endParaRPr lang="en-US" sz="14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sz="1400" b="1">
                <a:latin typeface="Open Sans"/>
                <a:ea typeface="Open Sans"/>
                <a:cs typeface="Open Sans"/>
              </a:rPr>
              <a:t>Brandon </a:t>
            </a:r>
            <a:r>
              <a:rPr lang="en-US" sz="1400" b="1" err="1">
                <a:latin typeface="Open Sans"/>
                <a:ea typeface="Open Sans"/>
                <a:cs typeface="Open Sans"/>
              </a:rPr>
              <a:t>Cancino</a:t>
            </a:r>
            <a:endParaRPr lang="en-US" sz="1400" b="1">
              <a:latin typeface="Open Sans"/>
              <a:ea typeface="Open Sans"/>
              <a:cs typeface="Open Sans"/>
            </a:endParaRPr>
          </a:p>
          <a:p>
            <a:pPr lvl="2"/>
            <a:r>
              <a:rPr lang="en-US" sz="1400" b="1">
                <a:latin typeface="Open Sans"/>
                <a:ea typeface="Open Sans"/>
                <a:cs typeface="Open Sans"/>
              </a:rPr>
              <a:t>Email: </a:t>
            </a:r>
            <a:r>
              <a:rPr lang="en-US" sz="1400">
                <a:latin typeface="Open Sans"/>
                <a:ea typeface="Open Sans"/>
                <a:cs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bcancinomeyer@deloitte.com</a:t>
            </a:r>
            <a:endParaRPr lang="en-US" sz="1400">
              <a:latin typeface="Open Sans"/>
              <a:ea typeface="Open Sans"/>
              <a:cs typeface="Open Sans"/>
            </a:endParaRPr>
          </a:p>
          <a:p>
            <a:pPr lvl="2"/>
            <a:r>
              <a:rPr lang="en-US" sz="1400" b="1">
                <a:latin typeface="Open Sans"/>
                <a:ea typeface="Open Sans"/>
                <a:cs typeface="Open Sans"/>
              </a:rPr>
              <a:t>LinkedIn:</a:t>
            </a:r>
            <a:r>
              <a:rPr lang="en-US" sz="1400">
                <a:latin typeface="Open Sans"/>
                <a:ea typeface="Open Sans"/>
                <a:cs typeface="Open Sans"/>
              </a:rPr>
              <a:t> /</a:t>
            </a:r>
            <a:r>
              <a:rPr lang="en-US" sz="1400" err="1">
                <a:latin typeface="Open Sans"/>
                <a:ea typeface="Open Sans"/>
                <a:cs typeface="Open Sans"/>
              </a:rPr>
              <a:t>brandon</a:t>
            </a:r>
            <a:r>
              <a:rPr lang="en-US" sz="1400">
                <a:latin typeface="Open Sans"/>
                <a:ea typeface="Open Sans"/>
                <a:cs typeface="Open Sans"/>
              </a:rPr>
              <a:t>-u-</a:t>
            </a:r>
            <a:r>
              <a:rPr lang="en-US" sz="1400" err="1">
                <a:latin typeface="Open Sans"/>
                <a:ea typeface="Open Sans"/>
                <a:cs typeface="Open Sans"/>
              </a:rPr>
              <a:t>meyer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914400" lvl="2" indent="0">
              <a:buNone/>
            </a:pP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sz="1400" b="1">
                <a:latin typeface="Open Sans"/>
                <a:ea typeface="Open Sans"/>
                <a:cs typeface="Open Sans"/>
              </a:rPr>
              <a:t>Aidan </a:t>
            </a:r>
            <a:r>
              <a:rPr lang="en-US" sz="1400" b="1" err="1">
                <a:latin typeface="Open Sans"/>
                <a:ea typeface="Open Sans"/>
                <a:cs typeface="Open Sans"/>
              </a:rPr>
              <a:t>Surowiec</a:t>
            </a:r>
            <a:endParaRPr lang="en-US" sz="1400" b="1">
              <a:latin typeface="Open Sans"/>
              <a:ea typeface="Open Sans"/>
              <a:cs typeface="Open Sans"/>
            </a:endParaRPr>
          </a:p>
          <a:p>
            <a:pPr lvl="2"/>
            <a:r>
              <a:rPr lang="en-US" sz="1400" b="1">
                <a:latin typeface="Open Sans"/>
                <a:ea typeface="Open Sans"/>
                <a:cs typeface="Open Sans"/>
              </a:rPr>
              <a:t>Email: </a:t>
            </a:r>
            <a:r>
              <a:rPr lang="en-US" sz="1400">
                <a:latin typeface="Open Sans"/>
                <a:ea typeface="Open Sans"/>
                <a:cs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asurowiec@deloitte.com</a:t>
            </a:r>
            <a:endParaRPr lang="en-US" sz="1400">
              <a:latin typeface="Open Sans"/>
              <a:ea typeface="Open Sans"/>
              <a:cs typeface="Open Sans"/>
            </a:endParaRPr>
          </a:p>
          <a:p>
            <a:pPr lvl="2"/>
            <a:r>
              <a:rPr lang="en-US" sz="1400" b="1">
                <a:latin typeface="Open Sans"/>
                <a:ea typeface="Open Sans"/>
                <a:cs typeface="Open Sans"/>
              </a:rPr>
              <a:t>LinkedIn: </a:t>
            </a:r>
            <a:r>
              <a:rPr lang="en-US" sz="1400">
                <a:latin typeface="Open Sans"/>
                <a:ea typeface="Open Sans"/>
                <a:cs typeface="Open Sans"/>
              </a:rPr>
              <a:t>/</a:t>
            </a:r>
            <a:r>
              <a:rPr lang="en-US" sz="1400" err="1">
                <a:latin typeface="Open Sans"/>
                <a:ea typeface="Open Sans"/>
                <a:cs typeface="Open Sans"/>
              </a:rPr>
              <a:t>aidan-surowiec</a:t>
            </a:r>
            <a:endParaRPr lang="en-US" sz="14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7C4B80C6-8DF8-4CC5-8C76-D8E3605DCF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6894" y="1650164"/>
            <a:ext cx="6345160" cy="453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3298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39973-20BA-4EB0-AD53-1B9B8028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36" y="503716"/>
            <a:ext cx="11252200" cy="50529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Appendix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F60E3-2743-43AC-979B-1844254FC7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965" y="995732"/>
            <a:ext cx="11164371" cy="300741"/>
          </a:xfrm>
        </p:spPr>
        <p:txBody>
          <a:bodyPr/>
          <a:lstStyle/>
          <a:p>
            <a:r>
              <a:rPr lang="en-US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Further analysis on Budget / Worldwide Earnings / ROI</a:t>
            </a:r>
            <a:r>
              <a:rPr lang="en-US" spc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en-US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50F8D64D-992B-482D-8612-AF7716CDA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48" y="2956004"/>
            <a:ext cx="8669863" cy="184144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B41E8AB-5314-41CC-8B8B-28D76C0A7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75" y="4928456"/>
            <a:ext cx="8652177" cy="187376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9" name="Picture 8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91CAD607-1F69-48C0-B2E1-53F27D6A4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61" y="1269247"/>
            <a:ext cx="8655050" cy="155575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9753389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9B7FC4-B885-D14F-9BEB-5F68F5AE6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9542" y="274207"/>
            <a:ext cx="11390734" cy="365760"/>
          </a:xfrm>
        </p:spPr>
        <p:txBody>
          <a:bodyPr/>
          <a:lstStyle/>
          <a:p>
            <a:pPr algn="ctr"/>
            <a:r>
              <a:rPr lang="en-US" sz="3600"/>
              <a:t>Group 1A</a:t>
            </a:r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06FF9AFD-9B59-EC44-8B45-820CBBF2CC8D}"/>
              </a:ext>
            </a:extLst>
          </p:cNvPr>
          <p:cNvSpPr txBox="1">
            <a:spLocks/>
          </p:cNvSpPr>
          <p:nvPr/>
        </p:nvSpPr>
        <p:spPr>
          <a:xfrm>
            <a:off x="2107797" y="1342464"/>
            <a:ext cx="1659416" cy="337495"/>
          </a:xfrm>
          <a:prstGeom prst="rect">
            <a:avLst/>
          </a:prstGeom>
        </p:spPr>
        <p:txBody>
          <a:bodyPr lIns="0" rIns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lang="en-US" sz="1800" b="1">
                <a:latin typeface="+mj-lt"/>
              </a:rPr>
              <a:t>Paniz Herrera</a:t>
            </a:r>
            <a:endParaRPr kumimoji="0" lang="en-US" sz="1800" b="1" i="0" u="none" strike="noStrike" kern="1200" cap="none" spc="-3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Chronicle Display Black" charset="0"/>
              <a:cs typeface="Chronicle Display Black" charset="0"/>
            </a:endParaRPr>
          </a:p>
        </p:txBody>
      </p:sp>
      <p:sp>
        <p:nvSpPr>
          <p:cNvPr id="5" name="Text Placeholder 31">
            <a:extLst>
              <a:ext uri="{FF2B5EF4-FFF2-40B4-BE49-F238E27FC236}">
                <a16:creationId xmlns:a16="http://schemas.microsoft.com/office/drawing/2014/main" id="{C04B77F7-FA98-0A4E-9A1E-AC4B2DE5CDDC}"/>
              </a:ext>
            </a:extLst>
          </p:cNvPr>
          <p:cNvSpPr txBox="1">
            <a:spLocks/>
          </p:cNvSpPr>
          <p:nvPr/>
        </p:nvSpPr>
        <p:spPr>
          <a:xfrm>
            <a:off x="2125544" y="1691763"/>
            <a:ext cx="2321169" cy="883275"/>
          </a:xfrm>
          <a:prstGeom prst="rect">
            <a:avLst/>
          </a:prstGeom>
        </p:spPr>
        <p:txBody>
          <a:bodyPr lIns="0" tIns="45720" rIns="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marR="0" lvl="0" indent="-13716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Risk &amp; Advisory Analyst – Cyber Security</a:t>
            </a:r>
            <a:endParaRPr lang="en-US" sz="1400"/>
          </a:p>
          <a:p>
            <a:pPr marL="594360" lvl="1" indent="-137160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r>
              <a:rPr lang="en-US" sz="1200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Cyber Strategy</a:t>
            </a:r>
            <a:endParaRPr lang="en-US" sz="1200" spc="0">
              <a:solidFill>
                <a:srgbClr val="000000"/>
              </a:solidFill>
              <a:cs typeface="Open Sans"/>
            </a:endParaRPr>
          </a:p>
        </p:txBody>
      </p:sp>
      <p:sp>
        <p:nvSpPr>
          <p:cNvPr id="6" name="Text Placeholder 30">
            <a:extLst>
              <a:ext uri="{FF2B5EF4-FFF2-40B4-BE49-F238E27FC236}">
                <a16:creationId xmlns:a16="http://schemas.microsoft.com/office/drawing/2014/main" id="{5B8805A3-3315-FD45-9BB2-56D5F46E23A8}"/>
              </a:ext>
            </a:extLst>
          </p:cNvPr>
          <p:cNvSpPr txBox="1">
            <a:spLocks/>
          </p:cNvSpPr>
          <p:nvPr/>
        </p:nvSpPr>
        <p:spPr>
          <a:xfrm>
            <a:off x="2719174" y="2983721"/>
            <a:ext cx="1659416" cy="337495"/>
          </a:xfrm>
          <a:prstGeom prst="rect">
            <a:avLst/>
          </a:prstGeom>
        </p:spPr>
        <p:txBody>
          <a:bodyPr lIns="0" rIns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en-US" sz="1600" b="1" i="0" u="none" strike="noStrike" kern="1200" cap="none" spc="-3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Chronicle Display Black" charset="0"/>
              <a:cs typeface="Chronicle Display Black" charset="0"/>
            </a:endParaRPr>
          </a:p>
        </p:txBody>
      </p:sp>
      <p:sp>
        <p:nvSpPr>
          <p:cNvPr id="7" name="Text Placeholder 31">
            <a:extLst>
              <a:ext uri="{FF2B5EF4-FFF2-40B4-BE49-F238E27FC236}">
                <a16:creationId xmlns:a16="http://schemas.microsoft.com/office/drawing/2014/main" id="{02988E15-393C-1E4F-8B2D-08A015D6AFED}"/>
              </a:ext>
            </a:extLst>
          </p:cNvPr>
          <p:cNvSpPr txBox="1">
            <a:spLocks/>
          </p:cNvSpPr>
          <p:nvPr/>
        </p:nvSpPr>
        <p:spPr>
          <a:xfrm>
            <a:off x="3017211" y="3293062"/>
            <a:ext cx="1371600" cy="1445982"/>
          </a:xfrm>
          <a:prstGeom prst="rect">
            <a:avLst/>
          </a:prstGeom>
        </p:spPr>
        <p:txBody>
          <a:bodyPr lIns="0" tIns="45720" rIns="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-137160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endParaRPr lang="en-US" sz="1100" spc="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BBAE031B-3577-124B-A14F-3A51CBFAFADE}"/>
              </a:ext>
            </a:extLst>
          </p:cNvPr>
          <p:cNvSpPr txBox="1">
            <a:spLocks/>
          </p:cNvSpPr>
          <p:nvPr/>
        </p:nvSpPr>
        <p:spPr>
          <a:xfrm>
            <a:off x="1980620" y="4431724"/>
            <a:ext cx="1659416" cy="337495"/>
          </a:xfrm>
          <a:prstGeom prst="rect">
            <a:avLst/>
          </a:prstGeom>
        </p:spPr>
        <p:txBody>
          <a:bodyPr lIns="0" rIns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lang="en-US" sz="1800" b="1">
                <a:latin typeface="+mj-lt"/>
              </a:rPr>
              <a:t>Brandon Meyer</a:t>
            </a:r>
            <a:endParaRPr kumimoji="0" lang="en-US" sz="1800" b="1" i="0" u="none" strike="noStrike" kern="1200" cap="none" spc="-3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Chronicle Display Black" charset="0"/>
              <a:cs typeface="Chronicle Display Black" charset="0"/>
            </a:endParaRPr>
          </a:p>
        </p:txBody>
      </p:sp>
      <p:sp>
        <p:nvSpPr>
          <p:cNvPr id="9" name="Text Placeholder 31">
            <a:extLst>
              <a:ext uri="{FF2B5EF4-FFF2-40B4-BE49-F238E27FC236}">
                <a16:creationId xmlns:a16="http://schemas.microsoft.com/office/drawing/2014/main" id="{D6A1DF2A-7DF6-2D4D-877B-437B6DFDB281}"/>
              </a:ext>
            </a:extLst>
          </p:cNvPr>
          <p:cNvSpPr txBox="1">
            <a:spLocks/>
          </p:cNvSpPr>
          <p:nvPr/>
        </p:nvSpPr>
        <p:spPr>
          <a:xfrm>
            <a:off x="1980620" y="4739044"/>
            <a:ext cx="2286000" cy="594563"/>
          </a:xfrm>
          <a:prstGeom prst="rect">
            <a:avLst/>
          </a:prstGeom>
        </p:spPr>
        <p:txBody>
          <a:bodyPr lIns="0" tIns="45720" rIns="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-137160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r>
              <a:rPr lang="en-US" sz="1400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Strategy &amp; Analytics – </a:t>
            </a:r>
            <a:endParaRPr lang="en-US" sz="1400">
              <a:solidFill>
                <a:srgbClr val="000000"/>
              </a:solidFill>
            </a:endParaRPr>
          </a:p>
          <a:p>
            <a:pPr marL="594360" lvl="1" indent="-137160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r>
              <a:rPr lang="en-US" sz="1200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Artificial Intelligence Analyst</a:t>
            </a:r>
            <a:endParaRPr lang="en-US" sz="1200"/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8AB3C20-85C3-CE44-96BA-88A74E01CF99}"/>
              </a:ext>
            </a:extLst>
          </p:cNvPr>
          <p:cNvSpPr txBox="1">
            <a:spLocks/>
          </p:cNvSpPr>
          <p:nvPr/>
        </p:nvSpPr>
        <p:spPr>
          <a:xfrm>
            <a:off x="8314106" y="1334213"/>
            <a:ext cx="1659416" cy="337495"/>
          </a:xfrm>
          <a:prstGeom prst="rect">
            <a:avLst/>
          </a:prstGeom>
        </p:spPr>
        <p:txBody>
          <a:bodyPr lIns="0" rIns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lang="en-US" sz="1800" b="1">
                <a:latin typeface="+mj-lt"/>
              </a:rPr>
              <a:t>Aidan </a:t>
            </a:r>
            <a:r>
              <a:rPr lang="en-US" sz="1800" b="1" err="1">
                <a:latin typeface="+mj-lt"/>
              </a:rPr>
              <a:t>Surowiec</a:t>
            </a:r>
            <a:endParaRPr kumimoji="0" lang="en-US" sz="1800" b="1" i="0" u="none" strike="noStrike" kern="1200" cap="none" spc="-3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Chronicle Display Black" charset="0"/>
              <a:cs typeface="Chronicle Display Black" charset="0"/>
            </a:endParaRP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2FF99450-E8D3-6646-89F2-B92032469592}"/>
              </a:ext>
            </a:extLst>
          </p:cNvPr>
          <p:cNvSpPr txBox="1">
            <a:spLocks/>
          </p:cNvSpPr>
          <p:nvPr/>
        </p:nvSpPr>
        <p:spPr>
          <a:xfrm>
            <a:off x="8319112" y="2859496"/>
            <a:ext cx="1659416" cy="337495"/>
          </a:xfrm>
          <a:prstGeom prst="rect">
            <a:avLst/>
          </a:prstGeom>
        </p:spPr>
        <p:txBody>
          <a:bodyPr lIns="0" rIns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lang="en-US" sz="1800" b="1">
                <a:latin typeface="+mj-lt"/>
              </a:rPr>
              <a:t>Ignacio Velazquez</a:t>
            </a:r>
            <a:endParaRPr kumimoji="0" lang="en-US" sz="1800" b="1" i="0" u="none" strike="noStrike" kern="1200" cap="none" spc="-3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Chronicle Display Black" charset="0"/>
              <a:cs typeface="Chronicle Display Black" charset="0"/>
            </a:endParaRPr>
          </a:p>
        </p:txBody>
      </p:sp>
      <p:sp>
        <p:nvSpPr>
          <p:cNvPr id="12" name="Text Placeholder 31">
            <a:extLst>
              <a:ext uri="{FF2B5EF4-FFF2-40B4-BE49-F238E27FC236}">
                <a16:creationId xmlns:a16="http://schemas.microsoft.com/office/drawing/2014/main" id="{0F8E3CD6-985B-AA45-9AA8-CEBB5FC3E0A8}"/>
              </a:ext>
            </a:extLst>
          </p:cNvPr>
          <p:cNvSpPr txBox="1">
            <a:spLocks/>
          </p:cNvSpPr>
          <p:nvPr/>
        </p:nvSpPr>
        <p:spPr>
          <a:xfrm>
            <a:off x="8267291" y="1597924"/>
            <a:ext cx="3165230" cy="1141182"/>
          </a:xfrm>
          <a:prstGeom prst="rect">
            <a:avLst/>
          </a:prstGeom>
        </p:spPr>
        <p:txBody>
          <a:bodyPr lIns="0" tIns="45720" rIns="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-137160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r>
              <a:rPr lang="en-US" sz="1400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Customer &amp; Marketing Analyst – Advertising, Marketing &amp; Commerce</a:t>
            </a:r>
          </a:p>
          <a:p>
            <a:pPr marL="594360" lvl="1" indent="-137160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r>
              <a:rPr lang="en-US" sz="1200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Data Science, Analytics, Personalization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-3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 charset="0"/>
              <a:cs typeface="Open Sans"/>
            </a:endParaRPr>
          </a:p>
        </p:txBody>
      </p:sp>
      <p:sp>
        <p:nvSpPr>
          <p:cNvPr id="13" name="Text Placeholder 31">
            <a:extLst>
              <a:ext uri="{FF2B5EF4-FFF2-40B4-BE49-F238E27FC236}">
                <a16:creationId xmlns:a16="http://schemas.microsoft.com/office/drawing/2014/main" id="{6AF5BC1D-847D-4346-B536-CFD7B6A92C5B}"/>
              </a:ext>
            </a:extLst>
          </p:cNvPr>
          <p:cNvSpPr txBox="1">
            <a:spLocks/>
          </p:cNvSpPr>
          <p:nvPr/>
        </p:nvSpPr>
        <p:spPr>
          <a:xfrm>
            <a:off x="8287175" y="3188125"/>
            <a:ext cx="2883876" cy="730875"/>
          </a:xfrm>
          <a:prstGeom prst="rect">
            <a:avLst/>
          </a:prstGeom>
        </p:spPr>
        <p:txBody>
          <a:bodyPr lIns="0" tIns="45720" rIns="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-137160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r>
              <a:rPr lang="en-US" sz="1400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Strategy &amp; Analysis – </a:t>
            </a:r>
          </a:p>
          <a:p>
            <a:pPr marL="594360" lvl="1" indent="-137160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r>
              <a:rPr lang="en-US" sz="1200" spc="0">
                <a:latin typeface="Open Sans"/>
                <a:ea typeface="Open Sans"/>
                <a:cs typeface="Open Sans"/>
              </a:rPr>
              <a:t>Artificial Intelligence</a:t>
            </a:r>
            <a:endParaRPr lang="en-US" sz="1200" spc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496E39-FA0A-BE42-8B3A-298725DBC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8" r="12115"/>
          <a:stretch/>
        </p:blipFill>
        <p:spPr>
          <a:xfrm>
            <a:off x="6641104" y="1344183"/>
            <a:ext cx="1308060" cy="14077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7377CB-E8B4-7D4F-8B33-2EFBD8EA28C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817" y="1334213"/>
            <a:ext cx="1371600" cy="1371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927D72-F38C-C44D-B493-CF471B825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100" y="4441064"/>
            <a:ext cx="1371600" cy="1371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0FC771D-3428-46CF-B371-3102D41FE9D9}"/>
              </a:ext>
            </a:extLst>
          </p:cNvPr>
          <p:cNvSpPr txBox="1"/>
          <p:nvPr/>
        </p:nvSpPr>
        <p:spPr>
          <a:xfrm>
            <a:off x="1980620" y="2839423"/>
            <a:ext cx="2135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latin typeface="+mj-lt"/>
              </a:rPr>
              <a:t>Jahnavi Brahmbhatt</a:t>
            </a:r>
            <a:endParaRPr lang="en-US" b="1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2540DEB-8884-426A-B624-BE57F90103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224793" y="817411"/>
            <a:ext cx="11390734" cy="278234"/>
          </a:xfrm>
        </p:spPr>
        <p:txBody>
          <a:bodyPr/>
          <a:lstStyle/>
          <a:p>
            <a:pPr algn="ctr"/>
            <a:r>
              <a:rPr lang="en-US" sz="1400"/>
              <a:t>Git </a:t>
            </a:r>
            <a:r>
              <a:rPr lang="en-US" sz="1400" err="1"/>
              <a:t>Dat</a:t>
            </a:r>
            <a:r>
              <a:rPr lang="en-US" sz="1400"/>
              <a:t> Money</a:t>
            </a:r>
          </a:p>
        </p:txBody>
      </p:sp>
      <p:sp>
        <p:nvSpPr>
          <p:cNvPr id="2" name="Text Placeholder 31">
            <a:extLst>
              <a:ext uri="{FF2B5EF4-FFF2-40B4-BE49-F238E27FC236}">
                <a16:creationId xmlns:a16="http://schemas.microsoft.com/office/drawing/2014/main" id="{666B3885-78A0-A935-3225-217D968107FF}"/>
              </a:ext>
            </a:extLst>
          </p:cNvPr>
          <p:cNvSpPr txBox="1">
            <a:spLocks/>
          </p:cNvSpPr>
          <p:nvPr/>
        </p:nvSpPr>
        <p:spPr>
          <a:xfrm>
            <a:off x="2107237" y="3192317"/>
            <a:ext cx="2661138" cy="965337"/>
          </a:xfrm>
          <a:prstGeom prst="rect">
            <a:avLst/>
          </a:prstGeom>
        </p:spPr>
        <p:txBody>
          <a:bodyPr lIns="0" tIns="45720" rIns="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marR="0" lvl="0" indent="-13716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Risk &amp; Advisory Analyst – Cyber </a:t>
            </a:r>
            <a:r>
              <a:rPr lang="en-US" sz="1400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Security</a:t>
            </a:r>
            <a:endParaRPr lang="en-US" sz="1400"/>
          </a:p>
          <a:p>
            <a:pPr marL="594360" lvl="1" indent="-137160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r>
              <a:rPr lang="en-US" sz="1200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Cyber Application</a:t>
            </a:r>
            <a:endParaRPr lang="en-US" sz="1200" spc="0">
              <a:solidFill>
                <a:srgbClr val="000000"/>
              </a:solidFill>
              <a:cs typeface="Open Sans"/>
            </a:endParaRPr>
          </a:p>
          <a:p>
            <a:pPr marL="137160" indent="-137160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endParaRPr lang="en-US" sz="1200" spc="0">
              <a:solidFill>
                <a:srgbClr val="000000"/>
              </a:solidFill>
              <a:cs typeface="Open Sans"/>
            </a:endParaRPr>
          </a:p>
          <a:p>
            <a:pPr marL="137160" indent="-137160" algn="ctr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endParaRPr lang="en-US" sz="1200" spc="0">
              <a:solidFill>
                <a:srgbClr val="000000"/>
              </a:solidFill>
              <a:cs typeface="Open San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AFC874-B31C-41E3-BB3D-AE20510DA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" y="6234032"/>
            <a:ext cx="1007299" cy="531193"/>
          </a:xfrm>
          <a:prstGeom prst="rect">
            <a:avLst/>
          </a:prstGeom>
        </p:spPr>
      </p:pic>
      <p:pic>
        <p:nvPicPr>
          <p:cNvPr id="21" name="Picture 24" descr="A picture containing wall, person, indoor, person&#10;&#10;Description automatically generated">
            <a:extLst>
              <a:ext uri="{FF2B5EF4-FFF2-40B4-BE49-F238E27FC236}">
                <a16:creationId xmlns:a16="http://schemas.microsoft.com/office/drawing/2014/main" id="{E2DEBB97-5304-C861-7384-35D03E7140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403" t="23438" r="22917" b="30816"/>
          <a:stretch/>
        </p:blipFill>
        <p:spPr>
          <a:xfrm>
            <a:off x="6644053" y="2856767"/>
            <a:ext cx="1371605" cy="13970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4BF0C0-CEE7-81FA-CEED-9B582A2A02DB}"/>
              </a:ext>
            </a:extLst>
          </p:cNvPr>
          <p:cNvSpPr txBox="1"/>
          <p:nvPr/>
        </p:nvSpPr>
        <p:spPr>
          <a:xfrm>
            <a:off x="5679830" y="5433646"/>
            <a:ext cx="5750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16" name="Picture 18">
            <a:extLst>
              <a:ext uri="{FF2B5EF4-FFF2-40B4-BE49-F238E27FC236}">
                <a16:creationId xmlns:a16="http://schemas.microsoft.com/office/drawing/2014/main" id="{80217091-3958-CA6A-F9BB-72FF471FC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977" y="2798308"/>
            <a:ext cx="1383847" cy="151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3939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A0DADA-3D72-424A-94A7-131D20A1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998E0-046A-F44E-A936-A2E492D816D4}"/>
              </a:ext>
            </a:extLst>
          </p:cNvPr>
          <p:cNvSpPr txBox="1"/>
          <p:nvPr/>
        </p:nvSpPr>
        <p:spPr>
          <a:xfrm>
            <a:off x="2431228" y="1305383"/>
            <a:ext cx="535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A706C-62AF-9745-A009-06F94566D6D7}"/>
              </a:ext>
            </a:extLst>
          </p:cNvPr>
          <p:cNvSpPr txBox="1"/>
          <p:nvPr/>
        </p:nvSpPr>
        <p:spPr>
          <a:xfrm>
            <a:off x="3419690" y="1402997"/>
            <a:ext cx="267893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>
                <a:latin typeface="Open Sans Light"/>
                <a:ea typeface="Open Sans Light"/>
                <a:cs typeface="Open Sans Light"/>
              </a:rPr>
              <a:t>Overview</a:t>
            </a:r>
          </a:p>
          <a:p>
            <a:r>
              <a:rPr lang="en-US" b="1">
                <a:latin typeface="Open Sans Light"/>
                <a:ea typeface="Open Sans Light"/>
                <a:cs typeface="Open Sans Light"/>
              </a:rPr>
              <a:t>Business understanding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C78DE7-D1D4-C54F-B592-65FF44DE9B74}"/>
              </a:ext>
            </a:extLst>
          </p:cNvPr>
          <p:cNvCxnSpPr/>
          <p:nvPr/>
        </p:nvCxnSpPr>
        <p:spPr>
          <a:xfrm>
            <a:off x="3092919" y="1397506"/>
            <a:ext cx="0" cy="646750"/>
          </a:xfrm>
          <a:prstGeom prst="line">
            <a:avLst/>
          </a:prstGeom>
          <a:ln w="63500">
            <a:solidFill>
              <a:srgbClr val="86B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BC4DA48-C27B-5B4A-A226-DDC9ABA91CB3}"/>
              </a:ext>
            </a:extLst>
          </p:cNvPr>
          <p:cNvSpPr txBox="1"/>
          <p:nvPr/>
        </p:nvSpPr>
        <p:spPr>
          <a:xfrm>
            <a:off x="2431228" y="2456339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AE20D-0E0D-9847-85A3-D79F1795988E}"/>
              </a:ext>
            </a:extLst>
          </p:cNvPr>
          <p:cNvSpPr txBox="1"/>
          <p:nvPr/>
        </p:nvSpPr>
        <p:spPr>
          <a:xfrm>
            <a:off x="3322709" y="2706353"/>
            <a:ext cx="227498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>
                <a:latin typeface="Open Sans Light"/>
                <a:ea typeface="Open Sans Light"/>
                <a:cs typeface="Open Sans Light"/>
              </a:rPr>
              <a:t>Data Understanding</a:t>
            </a:r>
          </a:p>
          <a:p>
            <a:r>
              <a:rPr lang="en-US" b="1">
                <a:latin typeface="Open Sans Light"/>
                <a:ea typeface="Open Sans Light"/>
                <a:cs typeface="Open Sans Light"/>
              </a:rPr>
              <a:t>Data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9275B-5F82-4949-82CD-9047CA8645B1}"/>
              </a:ext>
            </a:extLst>
          </p:cNvPr>
          <p:cNvCxnSpPr/>
          <p:nvPr/>
        </p:nvCxnSpPr>
        <p:spPr>
          <a:xfrm>
            <a:off x="3092919" y="2548462"/>
            <a:ext cx="0" cy="646750"/>
          </a:xfrm>
          <a:prstGeom prst="line">
            <a:avLst/>
          </a:prstGeom>
          <a:ln w="63500">
            <a:solidFill>
              <a:srgbClr val="43B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8342D7-25EC-9741-B5CF-C1235FD355E0}"/>
              </a:ext>
            </a:extLst>
          </p:cNvPr>
          <p:cNvSpPr txBox="1"/>
          <p:nvPr/>
        </p:nvSpPr>
        <p:spPr>
          <a:xfrm>
            <a:off x="2431228" y="3607295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2A068-73E2-134D-B964-530674C3CBF4}"/>
              </a:ext>
            </a:extLst>
          </p:cNvPr>
          <p:cNvSpPr txBox="1"/>
          <p:nvPr/>
        </p:nvSpPr>
        <p:spPr>
          <a:xfrm>
            <a:off x="3322709" y="3857309"/>
            <a:ext cx="225112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>
                <a:latin typeface="Open Sans Light"/>
                <a:ea typeface="Open Sans Light"/>
                <a:cs typeface="Open Sans Light"/>
              </a:rPr>
              <a:t>Statistical Inference</a:t>
            </a:r>
            <a:endParaRPr lang="en-US" b="1">
              <a:cs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D5B4CB-88EE-1D49-AE99-6A019C5B7600}"/>
              </a:ext>
            </a:extLst>
          </p:cNvPr>
          <p:cNvCxnSpPr/>
          <p:nvPr/>
        </p:nvCxnSpPr>
        <p:spPr>
          <a:xfrm>
            <a:off x="3092919" y="3699418"/>
            <a:ext cx="0" cy="646750"/>
          </a:xfrm>
          <a:prstGeom prst="line">
            <a:avLst/>
          </a:prstGeom>
          <a:ln w="63500">
            <a:solidFill>
              <a:srgbClr val="009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0E5895-8DF4-9745-B862-7534E8D5A29E}"/>
              </a:ext>
            </a:extLst>
          </p:cNvPr>
          <p:cNvSpPr txBox="1"/>
          <p:nvPr/>
        </p:nvSpPr>
        <p:spPr>
          <a:xfrm>
            <a:off x="2431228" y="4758251"/>
            <a:ext cx="535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E268EB-4EEB-F845-BB46-49DC77FBBD86}"/>
              </a:ext>
            </a:extLst>
          </p:cNvPr>
          <p:cNvSpPr txBox="1"/>
          <p:nvPr/>
        </p:nvSpPr>
        <p:spPr>
          <a:xfrm>
            <a:off x="3322709" y="4855865"/>
            <a:ext cx="213071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>
                <a:latin typeface="Open Sans Light"/>
                <a:ea typeface="Open Sans Light"/>
                <a:cs typeface="Open Sans Light"/>
              </a:rPr>
              <a:t>Recommendations</a:t>
            </a:r>
          </a:p>
          <a:p>
            <a:r>
              <a:rPr lang="en-US" b="1">
                <a:latin typeface="Open Sans Light"/>
                <a:ea typeface="Open Sans Light"/>
                <a:cs typeface="Open Sans Light"/>
              </a:rPr>
              <a:t>Next Steps</a:t>
            </a:r>
            <a:endParaRPr lang="en-US" b="1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A778C6-20F9-EA48-A2A0-E11BEBCC71B5}"/>
              </a:ext>
            </a:extLst>
          </p:cNvPr>
          <p:cNvCxnSpPr/>
          <p:nvPr/>
        </p:nvCxnSpPr>
        <p:spPr>
          <a:xfrm>
            <a:off x="3092919" y="4850374"/>
            <a:ext cx="0" cy="646750"/>
          </a:xfrm>
          <a:prstGeom prst="line">
            <a:avLst/>
          </a:prstGeom>
          <a:ln w="63500">
            <a:solidFill>
              <a:srgbClr val="046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12115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8E6D76-CDB6-4325-ADF4-7E110B1270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Evaluating the opportunity at hand for Computing Vision.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A7B8CB-9ECC-4E4F-B00B-76F08EB0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Business Understanding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861F7-8DE2-4155-8A63-4A3B9B168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" y="6234032"/>
            <a:ext cx="1007299" cy="531193"/>
          </a:xfrm>
          <a:prstGeom prst="rect">
            <a:avLst/>
          </a:prstGeom>
        </p:spPr>
      </p:pic>
      <p:grpSp>
        <p:nvGrpSpPr>
          <p:cNvPr id="5" name="Graphic 4">
            <a:extLst>
              <a:ext uri="{FF2B5EF4-FFF2-40B4-BE49-F238E27FC236}">
                <a16:creationId xmlns:a16="http://schemas.microsoft.com/office/drawing/2014/main" id="{8FCE9D1F-AD4C-48C4-A2A3-A8C42FC36228}"/>
              </a:ext>
            </a:extLst>
          </p:cNvPr>
          <p:cNvGrpSpPr/>
          <p:nvPr/>
        </p:nvGrpSpPr>
        <p:grpSpPr>
          <a:xfrm>
            <a:off x="552009" y="1827594"/>
            <a:ext cx="482449" cy="600776"/>
            <a:chOff x="559119" y="3415593"/>
            <a:chExt cx="178918" cy="222800"/>
          </a:xfrm>
          <a:solidFill>
            <a:schemeClr val="accent6"/>
          </a:solidFill>
        </p:grpSpPr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3163BF3A-9CC7-4A75-AAE9-0395C3E8E85B}"/>
                </a:ext>
              </a:extLst>
            </p:cNvPr>
            <p:cNvSpPr/>
            <p:nvPr/>
          </p:nvSpPr>
          <p:spPr>
            <a:xfrm>
              <a:off x="559119" y="3415593"/>
              <a:ext cx="178918" cy="121295"/>
            </a:xfrm>
            <a:custGeom>
              <a:avLst/>
              <a:gdLst>
                <a:gd name="connsiteX0" fmla="*/ 172528 w 178918"/>
                <a:gd name="connsiteY0" fmla="*/ 0 h 121295"/>
                <a:gd name="connsiteX1" fmla="*/ 6390 w 178918"/>
                <a:gd name="connsiteY1" fmla="*/ 0 h 121295"/>
                <a:gd name="connsiteX2" fmla="*/ 0 w 178918"/>
                <a:gd name="connsiteY2" fmla="*/ 6384 h 121295"/>
                <a:gd name="connsiteX3" fmla="*/ 0 w 178918"/>
                <a:gd name="connsiteY3" fmla="*/ 114912 h 121295"/>
                <a:gd name="connsiteX4" fmla="*/ 6390 w 178918"/>
                <a:gd name="connsiteY4" fmla="*/ 121296 h 121295"/>
                <a:gd name="connsiteX5" fmla="*/ 23643 w 178918"/>
                <a:gd name="connsiteY5" fmla="*/ 121296 h 121295"/>
                <a:gd name="connsiteX6" fmla="*/ 30033 w 178918"/>
                <a:gd name="connsiteY6" fmla="*/ 114912 h 121295"/>
                <a:gd name="connsiteX7" fmla="*/ 23643 w 178918"/>
                <a:gd name="connsiteY7" fmla="*/ 108528 h 121295"/>
                <a:gd name="connsiteX8" fmla="*/ 12780 w 178918"/>
                <a:gd name="connsiteY8" fmla="*/ 108528 h 121295"/>
                <a:gd name="connsiteX9" fmla="*/ 12780 w 178918"/>
                <a:gd name="connsiteY9" fmla="*/ 12768 h 121295"/>
                <a:gd name="connsiteX10" fmla="*/ 166138 w 178918"/>
                <a:gd name="connsiteY10" fmla="*/ 12768 h 121295"/>
                <a:gd name="connsiteX11" fmla="*/ 166138 w 178918"/>
                <a:gd name="connsiteY11" fmla="*/ 108528 h 121295"/>
                <a:gd name="connsiteX12" fmla="*/ 84986 w 178918"/>
                <a:gd name="connsiteY12" fmla="*/ 108528 h 121295"/>
                <a:gd name="connsiteX13" fmla="*/ 78596 w 178918"/>
                <a:gd name="connsiteY13" fmla="*/ 114912 h 121295"/>
                <a:gd name="connsiteX14" fmla="*/ 84986 w 178918"/>
                <a:gd name="connsiteY14" fmla="*/ 121296 h 121295"/>
                <a:gd name="connsiteX15" fmla="*/ 172528 w 178918"/>
                <a:gd name="connsiteY15" fmla="*/ 121296 h 121295"/>
                <a:gd name="connsiteX16" fmla="*/ 178918 w 178918"/>
                <a:gd name="connsiteY16" fmla="*/ 114912 h 121295"/>
                <a:gd name="connsiteX17" fmla="*/ 178918 w 178918"/>
                <a:gd name="connsiteY17" fmla="*/ 6384 h 121295"/>
                <a:gd name="connsiteX18" fmla="*/ 172528 w 178918"/>
                <a:gd name="connsiteY18" fmla="*/ 0 h 12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8918" h="121295">
                  <a:moveTo>
                    <a:pt x="172528" y="0"/>
                  </a:moveTo>
                  <a:lnTo>
                    <a:pt x="6390" y="0"/>
                  </a:lnTo>
                  <a:cubicBezTo>
                    <a:pt x="2556" y="0"/>
                    <a:pt x="0" y="2553"/>
                    <a:pt x="0" y="6384"/>
                  </a:cubicBezTo>
                  <a:lnTo>
                    <a:pt x="0" y="114912"/>
                  </a:lnTo>
                  <a:cubicBezTo>
                    <a:pt x="0" y="118742"/>
                    <a:pt x="2556" y="121296"/>
                    <a:pt x="6390" y="121296"/>
                  </a:cubicBezTo>
                  <a:lnTo>
                    <a:pt x="23643" y="121296"/>
                  </a:lnTo>
                  <a:cubicBezTo>
                    <a:pt x="27477" y="121296"/>
                    <a:pt x="30033" y="118742"/>
                    <a:pt x="30033" y="114912"/>
                  </a:cubicBezTo>
                  <a:cubicBezTo>
                    <a:pt x="30033" y="111081"/>
                    <a:pt x="27477" y="108528"/>
                    <a:pt x="23643" y="108528"/>
                  </a:cubicBezTo>
                  <a:lnTo>
                    <a:pt x="12780" y="108528"/>
                  </a:lnTo>
                  <a:lnTo>
                    <a:pt x="12780" y="12768"/>
                  </a:lnTo>
                  <a:lnTo>
                    <a:pt x="166138" y="12768"/>
                  </a:lnTo>
                  <a:lnTo>
                    <a:pt x="166138" y="108528"/>
                  </a:lnTo>
                  <a:lnTo>
                    <a:pt x="84986" y="108528"/>
                  </a:lnTo>
                  <a:cubicBezTo>
                    <a:pt x="81152" y="108528"/>
                    <a:pt x="78596" y="111081"/>
                    <a:pt x="78596" y="114912"/>
                  </a:cubicBezTo>
                  <a:cubicBezTo>
                    <a:pt x="78596" y="118742"/>
                    <a:pt x="81152" y="121296"/>
                    <a:pt x="84986" y="121296"/>
                  </a:cubicBezTo>
                  <a:lnTo>
                    <a:pt x="172528" y="121296"/>
                  </a:lnTo>
                  <a:cubicBezTo>
                    <a:pt x="176362" y="121296"/>
                    <a:pt x="178918" y="118742"/>
                    <a:pt x="178918" y="114912"/>
                  </a:cubicBezTo>
                  <a:lnTo>
                    <a:pt x="178918" y="6384"/>
                  </a:lnTo>
                  <a:cubicBezTo>
                    <a:pt x="178918" y="2553"/>
                    <a:pt x="176362" y="0"/>
                    <a:pt x="172528" y="0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4">
              <a:extLst>
                <a:ext uri="{FF2B5EF4-FFF2-40B4-BE49-F238E27FC236}">
                  <a16:creationId xmlns:a16="http://schemas.microsoft.com/office/drawing/2014/main" id="{E1E0A253-8FEE-4CBD-9B6A-85EAC7BF51F6}"/>
                </a:ext>
              </a:extLst>
            </p:cNvPr>
            <p:cNvSpPr/>
            <p:nvPr/>
          </p:nvSpPr>
          <p:spPr>
            <a:xfrm>
              <a:off x="627491" y="3447193"/>
              <a:ext cx="49202" cy="56498"/>
            </a:xfrm>
            <a:custGeom>
              <a:avLst/>
              <a:gdLst>
                <a:gd name="connsiteX0" fmla="*/ 3195 w 49202"/>
                <a:gd name="connsiteY0" fmla="*/ 55860 h 56498"/>
                <a:gd name="connsiteX1" fmla="*/ 6390 w 49202"/>
                <a:gd name="connsiteY1" fmla="*/ 56498 h 56498"/>
                <a:gd name="connsiteX2" fmla="*/ 9585 w 49202"/>
                <a:gd name="connsiteY2" fmla="*/ 55860 h 56498"/>
                <a:gd name="connsiteX3" fmla="*/ 46008 w 49202"/>
                <a:gd name="connsiteY3" fmla="*/ 34154 h 56498"/>
                <a:gd name="connsiteX4" fmla="*/ 49203 w 49202"/>
                <a:gd name="connsiteY4" fmla="*/ 28409 h 56498"/>
                <a:gd name="connsiteX5" fmla="*/ 46008 w 49202"/>
                <a:gd name="connsiteY5" fmla="*/ 22663 h 56498"/>
                <a:gd name="connsiteX6" fmla="*/ 9585 w 49202"/>
                <a:gd name="connsiteY6" fmla="*/ 958 h 56498"/>
                <a:gd name="connsiteX7" fmla="*/ 3195 w 49202"/>
                <a:gd name="connsiteY7" fmla="*/ 958 h 56498"/>
                <a:gd name="connsiteX8" fmla="*/ 0 w 49202"/>
                <a:gd name="connsiteY8" fmla="*/ 6703 h 56498"/>
                <a:gd name="connsiteX9" fmla="*/ 0 w 49202"/>
                <a:gd name="connsiteY9" fmla="*/ 50114 h 56498"/>
                <a:gd name="connsiteX10" fmla="*/ 3195 w 49202"/>
                <a:gd name="connsiteY10" fmla="*/ 55860 h 56498"/>
                <a:gd name="connsiteX11" fmla="*/ 12780 w 49202"/>
                <a:gd name="connsiteY11" fmla="*/ 18194 h 56498"/>
                <a:gd name="connsiteX12" fmla="*/ 30033 w 49202"/>
                <a:gd name="connsiteY12" fmla="*/ 28409 h 56498"/>
                <a:gd name="connsiteX13" fmla="*/ 12780 w 49202"/>
                <a:gd name="connsiteY13" fmla="*/ 38623 h 56498"/>
                <a:gd name="connsiteX14" fmla="*/ 12780 w 49202"/>
                <a:gd name="connsiteY14" fmla="*/ 18194 h 56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202" h="56498">
                  <a:moveTo>
                    <a:pt x="3195" y="55860"/>
                  </a:moveTo>
                  <a:cubicBezTo>
                    <a:pt x="4473" y="56498"/>
                    <a:pt x="5112" y="56498"/>
                    <a:pt x="6390" y="56498"/>
                  </a:cubicBezTo>
                  <a:cubicBezTo>
                    <a:pt x="7668" y="56498"/>
                    <a:pt x="8946" y="56498"/>
                    <a:pt x="9585" y="55860"/>
                  </a:cubicBezTo>
                  <a:lnTo>
                    <a:pt x="46008" y="34154"/>
                  </a:lnTo>
                  <a:cubicBezTo>
                    <a:pt x="47925" y="32878"/>
                    <a:pt x="49203" y="30962"/>
                    <a:pt x="49203" y="28409"/>
                  </a:cubicBezTo>
                  <a:cubicBezTo>
                    <a:pt x="49203" y="25855"/>
                    <a:pt x="47925" y="23940"/>
                    <a:pt x="46008" y="22663"/>
                  </a:cubicBezTo>
                  <a:lnTo>
                    <a:pt x="9585" y="958"/>
                  </a:lnTo>
                  <a:cubicBezTo>
                    <a:pt x="7668" y="-319"/>
                    <a:pt x="5112" y="-319"/>
                    <a:pt x="3195" y="958"/>
                  </a:cubicBezTo>
                  <a:cubicBezTo>
                    <a:pt x="1278" y="2235"/>
                    <a:pt x="0" y="4150"/>
                    <a:pt x="0" y="6703"/>
                  </a:cubicBezTo>
                  <a:lnTo>
                    <a:pt x="0" y="50114"/>
                  </a:lnTo>
                  <a:cubicBezTo>
                    <a:pt x="0" y="52668"/>
                    <a:pt x="1278" y="55222"/>
                    <a:pt x="3195" y="55860"/>
                  </a:cubicBezTo>
                  <a:close/>
                  <a:moveTo>
                    <a:pt x="12780" y="18194"/>
                  </a:moveTo>
                  <a:lnTo>
                    <a:pt x="30033" y="28409"/>
                  </a:lnTo>
                  <a:lnTo>
                    <a:pt x="12780" y="38623"/>
                  </a:lnTo>
                  <a:lnTo>
                    <a:pt x="12780" y="18194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4">
              <a:extLst>
                <a:ext uri="{FF2B5EF4-FFF2-40B4-BE49-F238E27FC236}">
                  <a16:creationId xmlns:a16="http://schemas.microsoft.com/office/drawing/2014/main" id="{AC823436-B639-4571-B7F1-294AC57593A1}"/>
                </a:ext>
              </a:extLst>
            </p:cNvPr>
            <p:cNvSpPr/>
            <p:nvPr/>
          </p:nvSpPr>
          <p:spPr>
            <a:xfrm>
              <a:off x="567985" y="3502415"/>
              <a:ext cx="109347" cy="135978"/>
            </a:xfrm>
            <a:custGeom>
              <a:avLst/>
              <a:gdLst>
                <a:gd name="connsiteX0" fmla="*/ 93373 w 109347"/>
                <a:gd name="connsiteY0" fmla="*/ 47242 h 135978"/>
                <a:gd name="connsiteX1" fmla="*/ 89539 w 109347"/>
                <a:gd name="connsiteY1" fmla="*/ 47880 h 135978"/>
                <a:gd name="connsiteX2" fmla="*/ 87622 w 109347"/>
                <a:gd name="connsiteY2" fmla="*/ 45326 h 135978"/>
                <a:gd name="connsiteX3" fmla="*/ 77398 w 109347"/>
                <a:gd name="connsiteY3" fmla="*/ 40858 h 135978"/>
                <a:gd name="connsiteX4" fmla="*/ 74203 w 109347"/>
                <a:gd name="connsiteY4" fmla="*/ 41496 h 135978"/>
                <a:gd name="connsiteX5" fmla="*/ 71647 w 109347"/>
                <a:gd name="connsiteY5" fmla="*/ 37666 h 135978"/>
                <a:gd name="connsiteX6" fmla="*/ 61423 w 109347"/>
                <a:gd name="connsiteY6" fmla="*/ 33197 h 135978"/>
                <a:gd name="connsiteX7" fmla="*/ 59506 w 109347"/>
                <a:gd name="connsiteY7" fmla="*/ 33197 h 135978"/>
                <a:gd name="connsiteX8" fmla="*/ 59506 w 109347"/>
                <a:gd name="connsiteY8" fmla="*/ 15322 h 135978"/>
                <a:gd name="connsiteX9" fmla="*/ 59506 w 109347"/>
                <a:gd name="connsiteY9" fmla="*/ 14045 h 135978"/>
                <a:gd name="connsiteX10" fmla="*/ 55033 w 109347"/>
                <a:gd name="connsiteY10" fmla="*/ 4469 h 135978"/>
                <a:gd name="connsiteX11" fmla="*/ 44809 w 109347"/>
                <a:gd name="connsiteY11" fmla="*/ 0 h 135978"/>
                <a:gd name="connsiteX12" fmla="*/ 30113 w 109347"/>
                <a:gd name="connsiteY12" fmla="*/ 14683 h 135978"/>
                <a:gd name="connsiteX13" fmla="*/ 30113 w 109347"/>
                <a:gd name="connsiteY13" fmla="*/ 56179 h 135978"/>
                <a:gd name="connsiteX14" fmla="*/ 28835 w 109347"/>
                <a:gd name="connsiteY14" fmla="*/ 53626 h 135978"/>
                <a:gd name="connsiteX15" fmla="*/ 6470 w 109347"/>
                <a:gd name="connsiteY15" fmla="*/ 47880 h 135978"/>
                <a:gd name="connsiteX16" fmla="*/ 719 w 109347"/>
                <a:gd name="connsiteY16" fmla="*/ 61286 h 135978"/>
                <a:gd name="connsiteX17" fmla="*/ 18611 w 109347"/>
                <a:gd name="connsiteY17" fmla="*/ 104059 h 135978"/>
                <a:gd name="connsiteX18" fmla="*/ 29474 w 109347"/>
                <a:gd name="connsiteY18" fmla="*/ 117465 h 135978"/>
                <a:gd name="connsiteX19" fmla="*/ 30752 w 109347"/>
                <a:gd name="connsiteY19" fmla="*/ 119381 h 135978"/>
                <a:gd name="connsiteX20" fmla="*/ 30752 w 109347"/>
                <a:gd name="connsiteY20" fmla="*/ 129595 h 135978"/>
                <a:gd name="connsiteX21" fmla="*/ 37141 w 109347"/>
                <a:gd name="connsiteY21" fmla="*/ 135979 h 135978"/>
                <a:gd name="connsiteX22" fmla="*/ 43531 w 109347"/>
                <a:gd name="connsiteY22" fmla="*/ 129595 h 135978"/>
                <a:gd name="connsiteX23" fmla="*/ 43531 w 109347"/>
                <a:gd name="connsiteY23" fmla="*/ 119381 h 135978"/>
                <a:gd name="connsiteX24" fmla="*/ 37141 w 109347"/>
                <a:gd name="connsiteY24" fmla="*/ 107251 h 135978"/>
                <a:gd name="connsiteX25" fmla="*/ 30752 w 109347"/>
                <a:gd name="connsiteY25" fmla="*/ 98952 h 135978"/>
                <a:gd name="connsiteX26" fmla="*/ 14138 w 109347"/>
                <a:gd name="connsiteY26" fmla="*/ 58733 h 135978"/>
                <a:gd name="connsiteX27" fmla="*/ 16055 w 109347"/>
                <a:gd name="connsiteY27" fmla="*/ 58733 h 135978"/>
                <a:gd name="connsiteX28" fmla="*/ 18611 w 109347"/>
                <a:gd name="connsiteY28" fmla="*/ 60010 h 135978"/>
                <a:gd name="connsiteX29" fmla="*/ 32030 w 109347"/>
                <a:gd name="connsiteY29" fmla="*/ 81715 h 135978"/>
                <a:gd name="connsiteX30" fmla="*/ 39059 w 109347"/>
                <a:gd name="connsiteY30" fmla="*/ 84269 h 135978"/>
                <a:gd name="connsiteX31" fmla="*/ 43531 w 109347"/>
                <a:gd name="connsiteY31" fmla="*/ 77885 h 135978"/>
                <a:gd name="connsiteX32" fmla="*/ 43531 w 109347"/>
                <a:gd name="connsiteY32" fmla="*/ 14045 h 135978"/>
                <a:gd name="connsiteX33" fmla="*/ 45448 w 109347"/>
                <a:gd name="connsiteY33" fmla="*/ 12130 h 135978"/>
                <a:gd name="connsiteX34" fmla="*/ 46726 w 109347"/>
                <a:gd name="connsiteY34" fmla="*/ 12768 h 135978"/>
                <a:gd name="connsiteX35" fmla="*/ 47365 w 109347"/>
                <a:gd name="connsiteY35" fmla="*/ 14045 h 135978"/>
                <a:gd name="connsiteX36" fmla="*/ 47365 w 109347"/>
                <a:gd name="connsiteY36" fmla="*/ 45965 h 135978"/>
                <a:gd name="connsiteX37" fmla="*/ 47365 w 109347"/>
                <a:gd name="connsiteY37" fmla="*/ 46603 h 135978"/>
                <a:gd name="connsiteX38" fmla="*/ 47365 w 109347"/>
                <a:gd name="connsiteY38" fmla="*/ 46603 h 135978"/>
                <a:gd name="connsiteX39" fmla="*/ 47365 w 109347"/>
                <a:gd name="connsiteY39" fmla="*/ 58733 h 135978"/>
                <a:gd name="connsiteX40" fmla="*/ 53755 w 109347"/>
                <a:gd name="connsiteY40" fmla="*/ 65117 h 135978"/>
                <a:gd name="connsiteX41" fmla="*/ 60145 w 109347"/>
                <a:gd name="connsiteY41" fmla="*/ 58733 h 135978"/>
                <a:gd name="connsiteX42" fmla="*/ 60145 w 109347"/>
                <a:gd name="connsiteY42" fmla="*/ 45965 h 135978"/>
                <a:gd name="connsiteX43" fmla="*/ 62062 w 109347"/>
                <a:gd name="connsiteY43" fmla="*/ 44050 h 135978"/>
                <a:gd name="connsiteX44" fmla="*/ 63340 w 109347"/>
                <a:gd name="connsiteY44" fmla="*/ 44688 h 135978"/>
                <a:gd name="connsiteX45" fmla="*/ 63979 w 109347"/>
                <a:gd name="connsiteY45" fmla="*/ 45965 h 135978"/>
                <a:gd name="connsiteX46" fmla="*/ 63979 w 109347"/>
                <a:gd name="connsiteY46" fmla="*/ 52987 h 135978"/>
                <a:gd name="connsiteX47" fmla="*/ 63979 w 109347"/>
                <a:gd name="connsiteY47" fmla="*/ 53626 h 135978"/>
                <a:gd name="connsiteX48" fmla="*/ 63979 w 109347"/>
                <a:gd name="connsiteY48" fmla="*/ 53626 h 135978"/>
                <a:gd name="connsiteX49" fmla="*/ 63979 w 109347"/>
                <a:gd name="connsiteY49" fmla="*/ 62563 h 135978"/>
                <a:gd name="connsiteX50" fmla="*/ 70369 w 109347"/>
                <a:gd name="connsiteY50" fmla="*/ 68947 h 135978"/>
                <a:gd name="connsiteX51" fmla="*/ 76759 w 109347"/>
                <a:gd name="connsiteY51" fmla="*/ 62563 h 135978"/>
                <a:gd name="connsiteX52" fmla="*/ 76759 w 109347"/>
                <a:gd name="connsiteY52" fmla="*/ 53626 h 135978"/>
                <a:gd name="connsiteX53" fmla="*/ 79954 w 109347"/>
                <a:gd name="connsiteY53" fmla="*/ 52349 h 135978"/>
                <a:gd name="connsiteX54" fmla="*/ 80593 w 109347"/>
                <a:gd name="connsiteY54" fmla="*/ 53626 h 135978"/>
                <a:gd name="connsiteX55" fmla="*/ 80593 w 109347"/>
                <a:gd name="connsiteY55" fmla="*/ 60010 h 135978"/>
                <a:gd name="connsiteX56" fmla="*/ 80593 w 109347"/>
                <a:gd name="connsiteY56" fmla="*/ 60010 h 135978"/>
                <a:gd name="connsiteX57" fmla="*/ 80593 w 109347"/>
                <a:gd name="connsiteY57" fmla="*/ 60010 h 135978"/>
                <a:gd name="connsiteX58" fmla="*/ 80593 w 109347"/>
                <a:gd name="connsiteY58" fmla="*/ 66394 h 135978"/>
                <a:gd name="connsiteX59" fmla="*/ 86983 w 109347"/>
                <a:gd name="connsiteY59" fmla="*/ 72778 h 135978"/>
                <a:gd name="connsiteX60" fmla="*/ 93373 w 109347"/>
                <a:gd name="connsiteY60" fmla="*/ 66394 h 135978"/>
                <a:gd name="connsiteX61" fmla="*/ 93373 w 109347"/>
                <a:gd name="connsiteY61" fmla="*/ 60010 h 135978"/>
                <a:gd name="connsiteX62" fmla="*/ 95290 w 109347"/>
                <a:gd name="connsiteY62" fmla="*/ 58094 h 135978"/>
                <a:gd name="connsiteX63" fmla="*/ 96568 w 109347"/>
                <a:gd name="connsiteY63" fmla="*/ 58733 h 135978"/>
                <a:gd name="connsiteX64" fmla="*/ 97207 w 109347"/>
                <a:gd name="connsiteY64" fmla="*/ 60010 h 135978"/>
                <a:gd name="connsiteX65" fmla="*/ 97207 w 109347"/>
                <a:gd name="connsiteY65" fmla="*/ 88738 h 135978"/>
                <a:gd name="connsiteX66" fmla="*/ 90817 w 109347"/>
                <a:gd name="connsiteY66" fmla="*/ 104059 h 135978"/>
                <a:gd name="connsiteX67" fmla="*/ 86344 w 109347"/>
                <a:gd name="connsiteY67" fmla="*/ 114912 h 135978"/>
                <a:gd name="connsiteX68" fmla="*/ 86344 w 109347"/>
                <a:gd name="connsiteY68" fmla="*/ 128318 h 135978"/>
                <a:gd name="connsiteX69" fmla="*/ 92734 w 109347"/>
                <a:gd name="connsiteY69" fmla="*/ 134702 h 135978"/>
                <a:gd name="connsiteX70" fmla="*/ 99124 w 109347"/>
                <a:gd name="connsiteY70" fmla="*/ 128318 h 135978"/>
                <a:gd name="connsiteX71" fmla="*/ 99124 w 109347"/>
                <a:gd name="connsiteY71" fmla="*/ 114912 h 135978"/>
                <a:gd name="connsiteX72" fmla="*/ 99763 w 109347"/>
                <a:gd name="connsiteY72" fmla="*/ 112997 h 135978"/>
                <a:gd name="connsiteX73" fmla="*/ 109348 w 109347"/>
                <a:gd name="connsiteY73" fmla="*/ 88738 h 135978"/>
                <a:gd name="connsiteX74" fmla="*/ 109348 w 109347"/>
                <a:gd name="connsiteY74" fmla="*/ 60010 h 135978"/>
                <a:gd name="connsiteX75" fmla="*/ 104875 w 109347"/>
                <a:gd name="connsiteY75" fmla="*/ 49795 h 135978"/>
                <a:gd name="connsiteX76" fmla="*/ 93373 w 109347"/>
                <a:gd name="connsiteY76" fmla="*/ 47242 h 135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09347" h="135978">
                  <a:moveTo>
                    <a:pt x="93373" y="47242"/>
                  </a:moveTo>
                  <a:cubicBezTo>
                    <a:pt x="92095" y="47242"/>
                    <a:pt x="90817" y="47242"/>
                    <a:pt x="89539" y="47880"/>
                  </a:cubicBezTo>
                  <a:cubicBezTo>
                    <a:pt x="88900" y="46603"/>
                    <a:pt x="88261" y="45965"/>
                    <a:pt x="87622" y="45326"/>
                  </a:cubicBezTo>
                  <a:cubicBezTo>
                    <a:pt x="85066" y="42773"/>
                    <a:pt x="81232" y="40858"/>
                    <a:pt x="77398" y="40858"/>
                  </a:cubicBezTo>
                  <a:cubicBezTo>
                    <a:pt x="76120" y="40858"/>
                    <a:pt x="74842" y="40858"/>
                    <a:pt x="74203" y="41496"/>
                  </a:cubicBezTo>
                  <a:cubicBezTo>
                    <a:pt x="73564" y="40219"/>
                    <a:pt x="72925" y="38942"/>
                    <a:pt x="71647" y="37666"/>
                  </a:cubicBezTo>
                  <a:cubicBezTo>
                    <a:pt x="69091" y="35112"/>
                    <a:pt x="65257" y="33197"/>
                    <a:pt x="61423" y="33197"/>
                  </a:cubicBezTo>
                  <a:cubicBezTo>
                    <a:pt x="60784" y="33197"/>
                    <a:pt x="60145" y="33197"/>
                    <a:pt x="59506" y="33197"/>
                  </a:cubicBezTo>
                  <a:lnTo>
                    <a:pt x="59506" y="15322"/>
                  </a:lnTo>
                  <a:cubicBezTo>
                    <a:pt x="59506" y="15322"/>
                    <a:pt x="59506" y="14683"/>
                    <a:pt x="59506" y="14045"/>
                  </a:cubicBezTo>
                  <a:cubicBezTo>
                    <a:pt x="59506" y="10853"/>
                    <a:pt x="57589" y="7022"/>
                    <a:pt x="55033" y="4469"/>
                  </a:cubicBezTo>
                  <a:cubicBezTo>
                    <a:pt x="52477" y="1915"/>
                    <a:pt x="48643" y="0"/>
                    <a:pt x="44809" y="0"/>
                  </a:cubicBezTo>
                  <a:cubicBezTo>
                    <a:pt x="36503" y="0"/>
                    <a:pt x="30113" y="6384"/>
                    <a:pt x="30113" y="14683"/>
                  </a:cubicBezTo>
                  <a:lnTo>
                    <a:pt x="30113" y="56179"/>
                  </a:lnTo>
                  <a:cubicBezTo>
                    <a:pt x="29474" y="55541"/>
                    <a:pt x="29474" y="54902"/>
                    <a:pt x="28835" y="53626"/>
                  </a:cubicBezTo>
                  <a:cubicBezTo>
                    <a:pt x="23723" y="45326"/>
                    <a:pt x="13499" y="44050"/>
                    <a:pt x="6470" y="47880"/>
                  </a:cubicBezTo>
                  <a:cubicBezTo>
                    <a:pt x="719" y="50434"/>
                    <a:pt x="-1198" y="55541"/>
                    <a:pt x="719" y="61286"/>
                  </a:cubicBezTo>
                  <a:lnTo>
                    <a:pt x="18611" y="104059"/>
                  </a:lnTo>
                  <a:cubicBezTo>
                    <a:pt x="20528" y="109166"/>
                    <a:pt x="24362" y="113635"/>
                    <a:pt x="29474" y="117465"/>
                  </a:cubicBezTo>
                  <a:cubicBezTo>
                    <a:pt x="30113" y="118104"/>
                    <a:pt x="30752" y="118742"/>
                    <a:pt x="30752" y="119381"/>
                  </a:cubicBezTo>
                  <a:lnTo>
                    <a:pt x="30752" y="129595"/>
                  </a:lnTo>
                  <a:cubicBezTo>
                    <a:pt x="30752" y="133425"/>
                    <a:pt x="33308" y="135979"/>
                    <a:pt x="37141" y="135979"/>
                  </a:cubicBezTo>
                  <a:cubicBezTo>
                    <a:pt x="40976" y="135979"/>
                    <a:pt x="43531" y="133425"/>
                    <a:pt x="43531" y="129595"/>
                  </a:cubicBezTo>
                  <a:lnTo>
                    <a:pt x="43531" y="119381"/>
                  </a:lnTo>
                  <a:cubicBezTo>
                    <a:pt x="43531" y="114912"/>
                    <a:pt x="40976" y="109805"/>
                    <a:pt x="37141" y="107251"/>
                  </a:cubicBezTo>
                  <a:cubicBezTo>
                    <a:pt x="33947" y="105336"/>
                    <a:pt x="32030" y="102144"/>
                    <a:pt x="30752" y="98952"/>
                  </a:cubicBezTo>
                  <a:lnTo>
                    <a:pt x="14138" y="58733"/>
                  </a:lnTo>
                  <a:cubicBezTo>
                    <a:pt x="14777" y="58733"/>
                    <a:pt x="15416" y="58733"/>
                    <a:pt x="16055" y="58733"/>
                  </a:cubicBezTo>
                  <a:cubicBezTo>
                    <a:pt x="17972" y="58733"/>
                    <a:pt x="18611" y="60010"/>
                    <a:pt x="18611" y="60010"/>
                  </a:cubicBezTo>
                  <a:cubicBezTo>
                    <a:pt x="25001" y="70224"/>
                    <a:pt x="32030" y="81715"/>
                    <a:pt x="32030" y="81715"/>
                  </a:cubicBezTo>
                  <a:cubicBezTo>
                    <a:pt x="33308" y="84269"/>
                    <a:pt x="36503" y="85546"/>
                    <a:pt x="39059" y="84269"/>
                  </a:cubicBezTo>
                  <a:cubicBezTo>
                    <a:pt x="41614" y="83630"/>
                    <a:pt x="43531" y="81077"/>
                    <a:pt x="43531" y="77885"/>
                  </a:cubicBezTo>
                  <a:lnTo>
                    <a:pt x="43531" y="14045"/>
                  </a:lnTo>
                  <a:cubicBezTo>
                    <a:pt x="43531" y="12768"/>
                    <a:pt x="44170" y="12130"/>
                    <a:pt x="45448" y="12130"/>
                  </a:cubicBezTo>
                  <a:cubicBezTo>
                    <a:pt x="46087" y="12130"/>
                    <a:pt x="46726" y="12130"/>
                    <a:pt x="46726" y="12768"/>
                  </a:cubicBezTo>
                  <a:cubicBezTo>
                    <a:pt x="46726" y="12768"/>
                    <a:pt x="47365" y="13406"/>
                    <a:pt x="47365" y="14045"/>
                  </a:cubicBezTo>
                  <a:lnTo>
                    <a:pt x="47365" y="45965"/>
                  </a:lnTo>
                  <a:lnTo>
                    <a:pt x="47365" y="46603"/>
                  </a:lnTo>
                  <a:lnTo>
                    <a:pt x="47365" y="46603"/>
                  </a:lnTo>
                  <a:lnTo>
                    <a:pt x="47365" y="58733"/>
                  </a:lnTo>
                  <a:cubicBezTo>
                    <a:pt x="47365" y="62563"/>
                    <a:pt x="49921" y="65117"/>
                    <a:pt x="53755" y="65117"/>
                  </a:cubicBezTo>
                  <a:cubicBezTo>
                    <a:pt x="57589" y="65117"/>
                    <a:pt x="60145" y="62563"/>
                    <a:pt x="60145" y="58733"/>
                  </a:cubicBezTo>
                  <a:lnTo>
                    <a:pt x="60145" y="45965"/>
                  </a:lnTo>
                  <a:cubicBezTo>
                    <a:pt x="60145" y="45326"/>
                    <a:pt x="60784" y="44050"/>
                    <a:pt x="62062" y="44050"/>
                  </a:cubicBezTo>
                  <a:cubicBezTo>
                    <a:pt x="62701" y="44050"/>
                    <a:pt x="63340" y="44688"/>
                    <a:pt x="63340" y="44688"/>
                  </a:cubicBezTo>
                  <a:cubicBezTo>
                    <a:pt x="63340" y="44688"/>
                    <a:pt x="63979" y="45326"/>
                    <a:pt x="63979" y="45965"/>
                  </a:cubicBezTo>
                  <a:lnTo>
                    <a:pt x="63979" y="52987"/>
                  </a:lnTo>
                  <a:lnTo>
                    <a:pt x="63979" y="53626"/>
                  </a:lnTo>
                  <a:lnTo>
                    <a:pt x="63979" y="53626"/>
                  </a:lnTo>
                  <a:lnTo>
                    <a:pt x="63979" y="62563"/>
                  </a:lnTo>
                  <a:cubicBezTo>
                    <a:pt x="63979" y="66394"/>
                    <a:pt x="66535" y="68947"/>
                    <a:pt x="70369" y="68947"/>
                  </a:cubicBezTo>
                  <a:cubicBezTo>
                    <a:pt x="74203" y="68947"/>
                    <a:pt x="76759" y="66394"/>
                    <a:pt x="76759" y="62563"/>
                  </a:cubicBezTo>
                  <a:lnTo>
                    <a:pt x="76759" y="53626"/>
                  </a:lnTo>
                  <a:cubicBezTo>
                    <a:pt x="76759" y="52349"/>
                    <a:pt x="79315" y="51710"/>
                    <a:pt x="79954" y="52349"/>
                  </a:cubicBezTo>
                  <a:cubicBezTo>
                    <a:pt x="79954" y="52349"/>
                    <a:pt x="80593" y="52987"/>
                    <a:pt x="80593" y="53626"/>
                  </a:cubicBezTo>
                  <a:lnTo>
                    <a:pt x="80593" y="60010"/>
                  </a:lnTo>
                  <a:lnTo>
                    <a:pt x="80593" y="60010"/>
                  </a:lnTo>
                  <a:lnTo>
                    <a:pt x="80593" y="60010"/>
                  </a:lnTo>
                  <a:lnTo>
                    <a:pt x="80593" y="66394"/>
                  </a:lnTo>
                  <a:cubicBezTo>
                    <a:pt x="80593" y="70224"/>
                    <a:pt x="83149" y="72778"/>
                    <a:pt x="86983" y="72778"/>
                  </a:cubicBezTo>
                  <a:cubicBezTo>
                    <a:pt x="90817" y="72778"/>
                    <a:pt x="93373" y="70224"/>
                    <a:pt x="93373" y="66394"/>
                  </a:cubicBezTo>
                  <a:lnTo>
                    <a:pt x="93373" y="60010"/>
                  </a:lnTo>
                  <a:cubicBezTo>
                    <a:pt x="93373" y="58733"/>
                    <a:pt x="94012" y="58094"/>
                    <a:pt x="95290" y="58094"/>
                  </a:cubicBezTo>
                  <a:cubicBezTo>
                    <a:pt x="95929" y="58094"/>
                    <a:pt x="96568" y="58094"/>
                    <a:pt x="96568" y="58733"/>
                  </a:cubicBezTo>
                  <a:cubicBezTo>
                    <a:pt x="96568" y="58733"/>
                    <a:pt x="97207" y="59371"/>
                    <a:pt x="97207" y="60010"/>
                  </a:cubicBezTo>
                  <a:lnTo>
                    <a:pt x="97207" y="88738"/>
                  </a:lnTo>
                  <a:cubicBezTo>
                    <a:pt x="97207" y="94483"/>
                    <a:pt x="95290" y="99590"/>
                    <a:pt x="90817" y="104059"/>
                  </a:cubicBezTo>
                  <a:cubicBezTo>
                    <a:pt x="88261" y="107251"/>
                    <a:pt x="86344" y="110443"/>
                    <a:pt x="86344" y="114912"/>
                  </a:cubicBezTo>
                  <a:lnTo>
                    <a:pt x="86344" y="128318"/>
                  </a:lnTo>
                  <a:cubicBezTo>
                    <a:pt x="86344" y="132149"/>
                    <a:pt x="88900" y="134702"/>
                    <a:pt x="92734" y="134702"/>
                  </a:cubicBezTo>
                  <a:cubicBezTo>
                    <a:pt x="96568" y="134702"/>
                    <a:pt x="99124" y="132149"/>
                    <a:pt x="99124" y="128318"/>
                  </a:cubicBezTo>
                  <a:lnTo>
                    <a:pt x="99124" y="114912"/>
                  </a:lnTo>
                  <a:cubicBezTo>
                    <a:pt x="99124" y="114273"/>
                    <a:pt x="99124" y="113635"/>
                    <a:pt x="99763" y="112997"/>
                  </a:cubicBezTo>
                  <a:cubicBezTo>
                    <a:pt x="106153" y="106613"/>
                    <a:pt x="109348" y="97675"/>
                    <a:pt x="109348" y="88738"/>
                  </a:cubicBezTo>
                  <a:lnTo>
                    <a:pt x="109348" y="60010"/>
                  </a:lnTo>
                  <a:cubicBezTo>
                    <a:pt x="109348" y="56179"/>
                    <a:pt x="108070" y="52349"/>
                    <a:pt x="104875" y="49795"/>
                  </a:cubicBezTo>
                  <a:cubicBezTo>
                    <a:pt x="101041" y="49157"/>
                    <a:pt x="97207" y="47242"/>
                    <a:pt x="93373" y="47242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Graphic 4">
            <a:extLst>
              <a:ext uri="{FF2B5EF4-FFF2-40B4-BE49-F238E27FC236}">
                <a16:creationId xmlns:a16="http://schemas.microsoft.com/office/drawing/2014/main" id="{671CAA6E-AF82-4D5B-857E-7F611153ED0E}"/>
              </a:ext>
            </a:extLst>
          </p:cNvPr>
          <p:cNvSpPr/>
          <p:nvPr/>
        </p:nvSpPr>
        <p:spPr>
          <a:xfrm>
            <a:off x="499667" y="3245263"/>
            <a:ext cx="587132" cy="586577"/>
          </a:xfrm>
          <a:custGeom>
            <a:avLst/>
            <a:gdLst>
              <a:gd name="connsiteX0" fmla="*/ 211907 w 217740"/>
              <a:gd name="connsiteY0" fmla="*/ 91770 h 217534"/>
              <a:gd name="connsiteX1" fmla="*/ 55993 w 217740"/>
              <a:gd name="connsiteY1" fmla="*/ 91770 h 217534"/>
              <a:gd name="connsiteX2" fmla="*/ 72607 w 217740"/>
              <a:gd name="connsiteY2" fmla="*/ 86024 h 217534"/>
              <a:gd name="connsiteX3" fmla="*/ 73246 w 217740"/>
              <a:gd name="connsiteY3" fmla="*/ 86024 h 217534"/>
              <a:gd name="connsiteX4" fmla="*/ 126282 w 217740"/>
              <a:gd name="connsiteY4" fmla="*/ 68149 h 217534"/>
              <a:gd name="connsiteX5" fmla="*/ 127560 w 217740"/>
              <a:gd name="connsiteY5" fmla="*/ 67510 h 217534"/>
              <a:gd name="connsiteX6" fmla="*/ 179319 w 217740"/>
              <a:gd name="connsiteY6" fmla="*/ 49635 h 217534"/>
              <a:gd name="connsiteX7" fmla="*/ 181236 w 217740"/>
              <a:gd name="connsiteY7" fmla="*/ 48997 h 217534"/>
              <a:gd name="connsiteX8" fmla="*/ 197849 w 217740"/>
              <a:gd name="connsiteY8" fmla="*/ 43251 h 217534"/>
              <a:gd name="connsiteX9" fmla="*/ 201683 w 217740"/>
              <a:gd name="connsiteY9" fmla="*/ 34952 h 217534"/>
              <a:gd name="connsiteX10" fmla="*/ 191459 w 217740"/>
              <a:gd name="connsiteY10" fmla="*/ 4309 h 217534"/>
              <a:gd name="connsiteX11" fmla="*/ 188264 w 217740"/>
              <a:gd name="connsiteY11" fmla="*/ 479 h 217534"/>
              <a:gd name="connsiteX12" fmla="*/ 183153 w 217740"/>
              <a:gd name="connsiteY12" fmla="*/ 479 h 217534"/>
              <a:gd name="connsiteX13" fmla="*/ 4234 w 217740"/>
              <a:gd name="connsiteY13" fmla="*/ 61765 h 217534"/>
              <a:gd name="connsiteX14" fmla="*/ 400 w 217740"/>
              <a:gd name="connsiteY14" fmla="*/ 70064 h 217534"/>
              <a:gd name="connsiteX15" fmla="*/ 10624 w 217740"/>
              <a:gd name="connsiteY15" fmla="*/ 99430 h 217534"/>
              <a:gd name="connsiteX16" fmla="*/ 10624 w 217740"/>
              <a:gd name="connsiteY16" fmla="*/ 211150 h 217534"/>
              <a:gd name="connsiteX17" fmla="*/ 17014 w 217740"/>
              <a:gd name="connsiteY17" fmla="*/ 217534 h 217534"/>
              <a:gd name="connsiteX18" fmla="*/ 211268 w 217740"/>
              <a:gd name="connsiteY18" fmla="*/ 217534 h 217534"/>
              <a:gd name="connsiteX19" fmla="*/ 217658 w 217740"/>
              <a:gd name="connsiteY19" fmla="*/ 211150 h 217534"/>
              <a:gd name="connsiteX20" fmla="*/ 217658 w 217740"/>
              <a:gd name="connsiteY20" fmla="*/ 98154 h 217534"/>
              <a:gd name="connsiteX21" fmla="*/ 211907 w 217740"/>
              <a:gd name="connsiteY21" fmla="*/ 91770 h 217534"/>
              <a:gd name="connsiteX22" fmla="*/ 205517 w 217740"/>
              <a:gd name="connsiteY22" fmla="*/ 124328 h 217534"/>
              <a:gd name="connsiteX23" fmla="*/ 190181 w 217740"/>
              <a:gd name="connsiteY23" fmla="*/ 124328 h 217534"/>
              <a:gd name="connsiteX24" fmla="*/ 170373 w 217740"/>
              <a:gd name="connsiteY24" fmla="*/ 104538 h 217534"/>
              <a:gd name="connsiteX25" fmla="*/ 204878 w 217740"/>
              <a:gd name="connsiteY25" fmla="*/ 104538 h 217534"/>
              <a:gd name="connsiteX26" fmla="*/ 205517 w 217740"/>
              <a:gd name="connsiteY26" fmla="*/ 124328 h 217534"/>
              <a:gd name="connsiteX27" fmla="*/ 205517 w 217740"/>
              <a:gd name="connsiteY27" fmla="*/ 124328 h 217534"/>
              <a:gd name="connsiteX28" fmla="*/ 133950 w 217740"/>
              <a:gd name="connsiteY28" fmla="*/ 124328 h 217534"/>
              <a:gd name="connsiteX29" fmla="*/ 114141 w 217740"/>
              <a:gd name="connsiteY29" fmla="*/ 104538 h 217534"/>
              <a:gd name="connsiteX30" fmla="*/ 152481 w 217740"/>
              <a:gd name="connsiteY30" fmla="*/ 104538 h 217534"/>
              <a:gd name="connsiteX31" fmla="*/ 172290 w 217740"/>
              <a:gd name="connsiteY31" fmla="*/ 124328 h 217534"/>
              <a:gd name="connsiteX32" fmla="*/ 133950 w 217740"/>
              <a:gd name="connsiteY32" fmla="*/ 124328 h 217534"/>
              <a:gd name="connsiteX33" fmla="*/ 77080 w 217740"/>
              <a:gd name="connsiteY33" fmla="*/ 124328 h 217534"/>
              <a:gd name="connsiteX34" fmla="*/ 57271 w 217740"/>
              <a:gd name="connsiteY34" fmla="*/ 104538 h 217534"/>
              <a:gd name="connsiteX35" fmla="*/ 95610 w 217740"/>
              <a:gd name="connsiteY35" fmla="*/ 104538 h 217534"/>
              <a:gd name="connsiteX36" fmla="*/ 115419 w 217740"/>
              <a:gd name="connsiteY36" fmla="*/ 124328 h 217534"/>
              <a:gd name="connsiteX37" fmla="*/ 77080 w 217740"/>
              <a:gd name="connsiteY37" fmla="*/ 124328 h 217534"/>
              <a:gd name="connsiteX38" fmla="*/ 24043 w 217740"/>
              <a:gd name="connsiteY38" fmla="*/ 104538 h 217534"/>
              <a:gd name="connsiteX39" fmla="*/ 39379 w 217740"/>
              <a:gd name="connsiteY39" fmla="*/ 104538 h 217534"/>
              <a:gd name="connsiteX40" fmla="*/ 59188 w 217740"/>
              <a:gd name="connsiteY40" fmla="*/ 124328 h 217534"/>
              <a:gd name="connsiteX41" fmla="*/ 24682 w 217740"/>
              <a:gd name="connsiteY41" fmla="*/ 124328 h 217534"/>
              <a:gd name="connsiteX42" fmla="*/ 24043 w 217740"/>
              <a:gd name="connsiteY42" fmla="*/ 104538 h 217534"/>
              <a:gd name="connsiteX43" fmla="*/ 24043 w 217740"/>
              <a:gd name="connsiteY43" fmla="*/ 104538 h 217534"/>
              <a:gd name="connsiteX44" fmla="*/ 83470 w 217740"/>
              <a:gd name="connsiteY44" fmla="*/ 48359 h 217534"/>
              <a:gd name="connsiteX45" fmla="*/ 108390 w 217740"/>
              <a:gd name="connsiteY45" fmla="*/ 60488 h 217534"/>
              <a:gd name="connsiteX46" fmla="*/ 71968 w 217740"/>
              <a:gd name="connsiteY46" fmla="*/ 73256 h 217534"/>
              <a:gd name="connsiteX47" fmla="*/ 47047 w 217740"/>
              <a:gd name="connsiteY47" fmla="*/ 61127 h 217534"/>
              <a:gd name="connsiteX48" fmla="*/ 83470 w 217740"/>
              <a:gd name="connsiteY48" fmla="*/ 48359 h 217534"/>
              <a:gd name="connsiteX49" fmla="*/ 137145 w 217740"/>
              <a:gd name="connsiteY49" fmla="*/ 30483 h 217534"/>
              <a:gd name="connsiteX50" fmla="*/ 162066 w 217740"/>
              <a:gd name="connsiteY50" fmla="*/ 42613 h 217534"/>
              <a:gd name="connsiteX51" fmla="*/ 125643 w 217740"/>
              <a:gd name="connsiteY51" fmla="*/ 55381 h 217534"/>
              <a:gd name="connsiteX52" fmla="*/ 100722 w 217740"/>
              <a:gd name="connsiteY52" fmla="*/ 43251 h 217534"/>
              <a:gd name="connsiteX53" fmla="*/ 137145 w 217740"/>
              <a:gd name="connsiteY53" fmla="*/ 30483 h 217534"/>
              <a:gd name="connsiteX54" fmla="*/ 188264 w 217740"/>
              <a:gd name="connsiteY54" fmla="*/ 33037 h 217534"/>
              <a:gd name="connsiteX55" fmla="*/ 178680 w 217740"/>
              <a:gd name="connsiteY55" fmla="*/ 36229 h 217534"/>
              <a:gd name="connsiteX56" fmla="*/ 153759 w 217740"/>
              <a:gd name="connsiteY56" fmla="*/ 24099 h 217534"/>
              <a:gd name="connsiteX57" fmla="*/ 181875 w 217740"/>
              <a:gd name="connsiteY57" fmla="*/ 14524 h 217534"/>
              <a:gd name="connsiteX58" fmla="*/ 188264 w 217740"/>
              <a:gd name="connsiteY58" fmla="*/ 33037 h 217534"/>
              <a:gd name="connsiteX59" fmla="*/ 29794 w 217740"/>
              <a:gd name="connsiteY59" fmla="*/ 66872 h 217534"/>
              <a:gd name="connsiteX60" fmla="*/ 54715 w 217740"/>
              <a:gd name="connsiteY60" fmla="*/ 79002 h 217534"/>
              <a:gd name="connsiteX61" fmla="*/ 22126 w 217740"/>
              <a:gd name="connsiteY61" fmla="*/ 90493 h 217534"/>
              <a:gd name="connsiteX62" fmla="*/ 15736 w 217740"/>
              <a:gd name="connsiteY62" fmla="*/ 71979 h 217534"/>
              <a:gd name="connsiteX63" fmla="*/ 29794 w 217740"/>
              <a:gd name="connsiteY63" fmla="*/ 66872 h 217534"/>
              <a:gd name="connsiteX64" fmla="*/ 24043 w 217740"/>
              <a:gd name="connsiteY64" fmla="*/ 205405 h 217534"/>
              <a:gd name="connsiteX65" fmla="*/ 24043 w 217740"/>
              <a:gd name="connsiteY65" fmla="*/ 137096 h 217534"/>
              <a:gd name="connsiteX66" fmla="*/ 205517 w 217740"/>
              <a:gd name="connsiteY66" fmla="*/ 137096 h 217534"/>
              <a:gd name="connsiteX67" fmla="*/ 205517 w 217740"/>
              <a:gd name="connsiteY67" fmla="*/ 205405 h 217534"/>
              <a:gd name="connsiteX68" fmla="*/ 24043 w 217740"/>
              <a:gd name="connsiteY68" fmla="*/ 205405 h 21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17740" h="217534">
                <a:moveTo>
                  <a:pt x="211907" y="91770"/>
                </a:moveTo>
                <a:lnTo>
                  <a:pt x="55993" y="91770"/>
                </a:lnTo>
                <a:lnTo>
                  <a:pt x="72607" y="86024"/>
                </a:lnTo>
                <a:lnTo>
                  <a:pt x="73246" y="86024"/>
                </a:lnTo>
                <a:lnTo>
                  <a:pt x="126282" y="68149"/>
                </a:lnTo>
                <a:cubicBezTo>
                  <a:pt x="126921" y="68149"/>
                  <a:pt x="126921" y="68149"/>
                  <a:pt x="127560" y="67510"/>
                </a:cubicBezTo>
                <a:lnTo>
                  <a:pt x="179319" y="49635"/>
                </a:lnTo>
                <a:cubicBezTo>
                  <a:pt x="179958" y="49635"/>
                  <a:pt x="180597" y="48997"/>
                  <a:pt x="181236" y="48997"/>
                </a:cubicBezTo>
                <a:lnTo>
                  <a:pt x="197849" y="43251"/>
                </a:lnTo>
                <a:cubicBezTo>
                  <a:pt x="201044" y="41975"/>
                  <a:pt x="202961" y="38783"/>
                  <a:pt x="201683" y="34952"/>
                </a:cubicBezTo>
                <a:lnTo>
                  <a:pt x="191459" y="4309"/>
                </a:lnTo>
                <a:cubicBezTo>
                  <a:pt x="190820" y="2394"/>
                  <a:pt x="189542" y="1117"/>
                  <a:pt x="188264" y="479"/>
                </a:cubicBezTo>
                <a:cubicBezTo>
                  <a:pt x="186986" y="-160"/>
                  <a:pt x="185070" y="-160"/>
                  <a:pt x="183153" y="479"/>
                </a:cubicBezTo>
                <a:lnTo>
                  <a:pt x="4234" y="61765"/>
                </a:lnTo>
                <a:cubicBezTo>
                  <a:pt x="1039" y="63042"/>
                  <a:pt x="-878" y="66234"/>
                  <a:pt x="400" y="70064"/>
                </a:cubicBezTo>
                <a:lnTo>
                  <a:pt x="10624" y="99430"/>
                </a:lnTo>
                <a:lnTo>
                  <a:pt x="10624" y="211150"/>
                </a:lnTo>
                <a:cubicBezTo>
                  <a:pt x="10624" y="214981"/>
                  <a:pt x="13180" y="217534"/>
                  <a:pt x="17014" y="217534"/>
                </a:cubicBezTo>
                <a:lnTo>
                  <a:pt x="211268" y="217534"/>
                </a:lnTo>
                <a:cubicBezTo>
                  <a:pt x="215102" y="217534"/>
                  <a:pt x="217658" y="214981"/>
                  <a:pt x="217658" y="211150"/>
                </a:cubicBezTo>
                <a:lnTo>
                  <a:pt x="217658" y="98154"/>
                </a:lnTo>
                <a:cubicBezTo>
                  <a:pt x="218297" y="94962"/>
                  <a:pt x="215102" y="91770"/>
                  <a:pt x="211907" y="91770"/>
                </a:cubicBezTo>
                <a:close/>
                <a:moveTo>
                  <a:pt x="205517" y="124328"/>
                </a:moveTo>
                <a:lnTo>
                  <a:pt x="190181" y="124328"/>
                </a:lnTo>
                <a:lnTo>
                  <a:pt x="170373" y="104538"/>
                </a:lnTo>
                <a:lnTo>
                  <a:pt x="204878" y="104538"/>
                </a:lnTo>
                <a:lnTo>
                  <a:pt x="205517" y="124328"/>
                </a:lnTo>
                <a:lnTo>
                  <a:pt x="205517" y="124328"/>
                </a:lnTo>
                <a:close/>
                <a:moveTo>
                  <a:pt x="133950" y="124328"/>
                </a:moveTo>
                <a:lnTo>
                  <a:pt x="114141" y="104538"/>
                </a:lnTo>
                <a:lnTo>
                  <a:pt x="152481" y="104538"/>
                </a:lnTo>
                <a:lnTo>
                  <a:pt x="172290" y="124328"/>
                </a:lnTo>
                <a:lnTo>
                  <a:pt x="133950" y="124328"/>
                </a:lnTo>
                <a:close/>
                <a:moveTo>
                  <a:pt x="77080" y="124328"/>
                </a:moveTo>
                <a:lnTo>
                  <a:pt x="57271" y="104538"/>
                </a:lnTo>
                <a:lnTo>
                  <a:pt x="95610" y="104538"/>
                </a:lnTo>
                <a:lnTo>
                  <a:pt x="115419" y="124328"/>
                </a:lnTo>
                <a:lnTo>
                  <a:pt x="77080" y="124328"/>
                </a:lnTo>
                <a:close/>
                <a:moveTo>
                  <a:pt x="24043" y="104538"/>
                </a:moveTo>
                <a:lnTo>
                  <a:pt x="39379" y="104538"/>
                </a:lnTo>
                <a:lnTo>
                  <a:pt x="59188" y="124328"/>
                </a:lnTo>
                <a:lnTo>
                  <a:pt x="24682" y="124328"/>
                </a:lnTo>
                <a:lnTo>
                  <a:pt x="24043" y="104538"/>
                </a:lnTo>
                <a:lnTo>
                  <a:pt x="24043" y="104538"/>
                </a:lnTo>
                <a:close/>
                <a:moveTo>
                  <a:pt x="83470" y="48359"/>
                </a:moveTo>
                <a:lnTo>
                  <a:pt x="108390" y="60488"/>
                </a:lnTo>
                <a:lnTo>
                  <a:pt x="71968" y="73256"/>
                </a:lnTo>
                <a:lnTo>
                  <a:pt x="47047" y="61127"/>
                </a:lnTo>
                <a:lnTo>
                  <a:pt x="83470" y="48359"/>
                </a:lnTo>
                <a:close/>
                <a:moveTo>
                  <a:pt x="137145" y="30483"/>
                </a:moveTo>
                <a:lnTo>
                  <a:pt x="162066" y="42613"/>
                </a:lnTo>
                <a:lnTo>
                  <a:pt x="125643" y="55381"/>
                </a:lnTo>
                <a:lnTo>
                  <a:pt x="100722" y="43251"/>
                </a:lnTo>
                <a:lnTo>
                  <a:pt x="137145" y="30483"/>
                </a:lnTo>
                <a:close/>
                <a:moveTo>
                  <a:pt x="188264" y="33037"/>
                </a:moveTo>
                <a:lnTo>
                  <a:pt x="178680" y="36229"/>
                </a:lnTo>
                <a:lnTo>
                  <a:pt x="153759" y="24099"/>
                </a:lnTo>
                <a:lnTo>
                  <a:pt x="181875" y="14524"/>
                </a:lnTo>
                <a:lnTo>
                  <a:pt x="188264" y="33037"/>
                </a:lnTo>
                <a:close/>
                <a:moveTo>
                  <a:pt x="29794" y="66872"/>
                </a:moveTo>
                <a:lnTo>
                  <a:pt x="54715" y="79002"/>
                </a:lnTo>
                <a:lnTo>
                  <a:pt x="22126" y="90493"/>
                </a:lnTo>
                <a:lnTo>
                  <a:pt x="15736" y="71979"/>
                </a:lnTo>
                <a:lnTo>
                  <a:pt x="29794" y="66872"/>
                </a:lnTo>
                <a:close/>
                <a:moveTo>
                  <a:pt x="24043" y="205405"/>
                </a:moveTo>
                <a:lnTo>
                  <a:pt x="24043" y="137096"/>
                </a:lnTo>
                <a:lnTo>
                  <a:pt x="205517" y="137096"/>
                </a:lnTo>
                <a:lnTo>
                  <a:pt x="205517" y="205405"/>
                </a:lnTo>
                <a:lnTo>
                  <a:pt x="24043" y="205405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6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aphic 4">
            <a:extLst>
              <a:ext uri="{FF2B5EF4-FFF2-40B4-BE49-F238E27FC236}">
                <a16:creationId xmlns:a16="http://schemas.microsoft.com/office/drawing/2014/main" id="{44A3565F-6468-45A9-AB47-59E3630DDFC6}"/>
              </a:ext>
            </a:extLst>
          </p:cNvPr>
          <p:cNvGrpSpPr/>
          <p:nvPr/>
        </p:nvGrpSpPr>
        <p:grpSpPr>
          <a:xfrm>
            <a:off x="509794" y="4806180"/>
            <a:ext cx="566879" cy="414865"/>
            <a:chOff x="3683798" y="1021599"/>
            <a:chExt cx="210229" cy="153854"/>
          </a:xfrm>
          <a:solidFill>
            <a:schemeClr val="accent6">
              <a:lumMod val="50000"/>
            </a:schemeClr>
          </a:solidFill>
        </p:grpSpPr>
        <p:sp>
          <p:nvSpPr>
            <p:cNvPr id="17" name="Graphic 4">
              <a:extLst>
                <a:ext uri="{FF2B5EF4-FFF2-40B4-BE49-F238E27FC236}">
                  <a16:creationId xmlns:a16="http://schemas.microsoft.com/office/drawing/2014/main" id="{7B593CBE-6275-444F-89C1-66B913CD1A7D}"/>
                </a:ext>
              </a:extLst>
            </p:cNvPr>
            <p:cNvSpPr/>
            <p:nvPr/>
          </p:nvSpPr>
          <p:spPr>
            <a:xfrm>
              <a:off x="3683798" y="1021599"/>
              <a:ext cx="210229" cy="153854"/>
            </a:xfrm>
            <a:custGeom>
              <a:avLst/>
              <a:gdLst>
                <a:gd name="connsiteX0" fmla="*/ 203839 w 210229"/>
                <a:gd name="connsiteY0" fmla="*/ 141086 h 153854"/>
                <a:gd name="connsiteX1" fmla="*/ 12780 w 210229"/>
                <a:gd name="connsiteY1" fmla="*/ 141086 h 153854"/>
                <a:gd name="connsiteX2" fmla="*/ 12780 w 210229"/>
                <a:gd name="connsiteY2" fmla="*/ 6384 h 153854"/>
                <a:gd name="connsiteX3" fmla="*/ 6390 w 210229"/>
                <a:gd name="connsiteY3" fmla="*/ 0 h 153854"/>
                <a:gd name="connsiteX4" fmla="*/ 0 w 210229"/>
                <a:gd name="connsiteY4" fmla="*/ 6384 h 153854"/>
                <a:gd name="connsiteX5" fmla="*/ 0 w 210229"/>
                <a:gd name="connsiteY5" fmla="*/ 147470 h 153854"/>
                <a:gd name="connsiteX6" fmla="*/ 6390 w 210229"/>
                <a:gd name="connsiteY6" fmla="*/ 153854 h 153854"/>
                <a:gd name="connsiteX7" fmla="*/ 203839 w 210229"/>
                <a:gd name="connsiteY7" fmla="*/ 153854 h 153854"/>
                <a:gd name="connsiteX8" fmla="*/ 210229 w 210229"/>
                <a:gd name="connsiteY8" fmla="*/ 147470 h 153854"/>
                <a:gd name="connsiteX9" fmla="*/ 203839 w 210229"/>
                <a:gd name="connsiteY9" fmla="*/ 141086 h 15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229" h="153854">
                  <a:moveTo>
                    <a:pt x="203839" y="141086"/>
                  </a:moveTo>
                  <a:lnTo>
                    <a:pt x="12780" y="141086"/>
                  </a:lnTo>
                  <a:lnTo>
                    <a:pt x="12780" y="6384"/>
                  </a:lnTo>
                  <a:cubicBezTo>
                    <a:pt x="12780" y="2554"/>
                    <a:pt x="10224" y="0"/>
                    <a:pt x="6390" y="0"/>
                  </a:cubicBezTo>
                  <a:cubicBezTo>
                    <a:pt x="2556" y="0"/>
                    <a:pt x="0" y="2554"/>
                    <a:pt x="0" y="6384"/>
                  </a:cubicBezTo>
                  <a:lnTo>
                    <a:pt x="0" y="147470"/>
                  </a:lnTo>
                  <a:cubicBezTo>
                    <a:pt x="0" y="151300"/>
                    <a:pt x="2556" y="153854"/>
                    <a:pt x="6390" y="153854"/>
                  </a:cubicBezTo>
                  <a:lnTo>
                    <a:pt x="203839" y="153854"/>
                  </a:lnTo>
                  <a:cubicBezTo>
                    <a:pt x="207673" y="153854"/>
                    <a:pt x="210229" y="151300"/>
                    <a:pt x="210229" y="147470"/>
                  </a:cubicBezTo>
                  <a:cubicBezTo>
                    <a:pt x="210229" y="143640"/>
                    <a:pt x="207034" y="141086"/>
                    <a:pt x="203839" y="141086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4">
              <a:extLst>
                <a:ext uri="{FF2B5EF4-FFF2-40B4-BE49-F238E27FC236}">
                  <a16:creationId xmlns:a16="http://schemas.microsoft.com/office/drawing/2014/main" id="{C817DA60-80E1-4567-A3AD-4BCDCE4A0C4C}"/>
                </a:ext>
              </a:extLst>
            </p:cNvPr>
            <p:cNvSpPr/>
            <p:nvPr/>
          </p:nvSpPr>
          <p:spPr>
            <a:xfrm>
              <a:off x="3712553" y="1036282"/>
              <a:ext cx="181474" cy="97036"/>
            </a:xfrm>
            <a:custGeom>
              <a:avLst/>
              <a:gdLst>
                <a:gd name="connsiteX0" fmla="*/ 170611 w 181474"/>
                <a:gd name="connsiteY0" fmla="*/ 1915 h 97036"/>
                <a:gd name="connsiteX1" fmla="*/ 97766 w 181474"/>
                <a:gd name="connsiteY1" fmla="*/ 74693 h 97036"/>
                <a:gd name="connsiteX2" fmla="*/ 60065 w 181474"/>
                <a:gd name="connsiteY2" fmla="*/ 37027 h 97036"/>
                <a:gd name="connsiteX3" fmla="*/ 51119 w 181474"/>
                <a:gd name="connsiteY3" fmla="*/ 37027 h 97036"/>
                <a:gd name="connsiteX4" fmla="*/ 1917 w 181474"/>
                <a:gd name="connsiteY4" fmla="*/ 86184 h 97036"/>
                <a:gd name="connsiteX5" fmla="*/ 1917 w 181474"/>
                <a:gd name="connsiteY5" fmla="*/ 95121 h 97036"/>
                <a:gd name="connsiteX6" fmla="*/ 6390 w 181474"/>
                <a:gd name="connsiteY6" fmla="*/ 97036 h 97036"/>
                <a:gd name="connsiteX7" fmla="*/ 10863 w 181474"/>
                <a:gd name="connsiteY7" fmla="*/ 95121 h 97036"/>
                <a:gd name="connsiteX8" fmla="*/ 55592 w 181474"/>
                <a:gd name="connsiteY8" fmla="*/ 50433 h 97036"/>
                <a:gd name="connsiteX9" fmla="*/ 93293 w 181474"/>
                <a:gd name="connsiteY9" fmla="*/ 88099 h 97036"/>
                <a:gd name="connsiteX10" fmla="*/ 102239 w 181474"/>
                <a:gd name="connsiteY10" fmla="*/ 88099 h 97036"/>
                <a:gd name="connsiteX11" fmla="*/ 179557 w 181474"/>
                <a:gd name="connsiteY11" fmla="*/ 10853 h 97036"/>
                <a:gd name="connsiteX12" fmla="*/ 179557 w 181474"/>
                <a:gd name="connsiteY12" fmla="*/ 1915 h 97036"/>
                <a:gd name="connsiteX13" fmla="*/ 170611 w 181474"/>
                <a:gd name="connsiteY13" fmla="*/ 1915 h 9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474" h="97036">
                  <a:moveTo>
                    <a:pt x="170611" y="1915"/>
                  </a:moveTo>
                  <a:lnTo>
                    <a:pt x="97766" y="74693"/>
                  </a:lnTo>
                  <a:lnTo>
                    <a:pt x="60065" y="37027"/>
                  </a:lnTo>
                  <a:cubicBezTo>
                    <a:pt x="57509" y="34474"/>
                    <a:pt x="53676" y="34474"/>
                    <a:pt x="51119" y="37027"/>
                  </a:cubicBezTo>
                  <a:lnTo>
                    <a:pt x="1917" y="86184"/>
                  </a:lnTo>
                  <a:cubicBezTo>
                    <a:pt x="-639" y="88737"/>
                    <a:pt x="-639" y="92568"/>
                    <a:pt x="1917" y="95121"/>
                  </a:cubicBezTo>
                  <a:cubicBezTo>
                    <a:pt x="3195" y="96398"/>
                    <a:pt x="5112" y="97036"/>
                    <a:pt x="6390" y="97036"/>
                  </a:cubicBezTo>
                  <a:cubicBezTo>
                    <a:pt x="7668" y="97036"/>
                    <a:pt x="9585" y="96398"/>
                    <a:pt x="10863" y="95121"/>
                  </a:cubicBezTo>
                  <a:lnTo>
                    <a:pt x="55592" y="50433"/>
                  </a:lnTo>
                  <a:lnTo>
                    <a:pt x="93293" y="88099"/>
                  </a:lnTo>
                  <a:cubicBezTo>
                    <a:pt x="95849" y="90652"/>
                    <a:pt x="99683" y="90652"/>
                    <a:pt x="102239" y="88099"/>
                  </a:cubicBezTo>
                  <a:lnTo>
                    <a:pt x="179557" y="10853"/>
                  </a:lnTo>
                  <a:cubicBezTo>
                    <a:pt x="182113" y="8299"/>
                    <a:pt x="182113" y="4469"/>
                    <a:pt x="179557" y="1915"/>
                  </a:cubicBezTo>
                  <a:cubicBezTo>
                    <a:pt x="177001" y="-638"/>
                    <a:pt x="173167" y="-638"/>
                    <a:pt x="170611" y="1915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B63E60A-C629-460E-A05F-2A437D64E2AD}"/>
              </a:ext>
            </a:extLst>
          </p:cNvPr>
          <p:cNvSpPr txBox="1"/>
          <p:nvPr/>
        </p:nvSpPr>
        <p:spPr>
          <a:xfrm>
            <a:off x="1194916" y="1656646"/>
            <a:ext cx="10914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Company-original video content is on the rise, viewers are increasingly engaging more.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204AA1-6426-4F52-AFF3-8BFA495E9868}"/>
              </a:ext>
            </a:extLst>
          </p:cNvPr>
          <p:cNvSpPr txBox="1"/>
          <p:nvPr/>
        </p:nvSpPr>
        <p:spPr>
          <a:xfrm>
            <a:off x="1339545" y="3134505"/>
            <a:ext cx="1060287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To position wisely, Computing Vision should create original content.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323082-648C-4784-AB7C-918956F713C4}"/>
              </a:ext>
            </a:extLst>
          </p:cNvPr>
          <p:cNvSpPr txBox="1"/>
          <p:nvPr/>
        </p:nvSpPr>
        <p:spPr>
          <a:xfrm>
            <a:off x="1310184" y="4612364"/>
            <a:ext cx="10632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Analyze movies to gain insights into success factors in efforts to take a calculated approach towards allocating content creation budget.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28EFCD-5A6E-46C2-95ED-240D253A1305}"/>
              </a:ext>
            </a:extLst>
          </p:cNvPr>
          <p:cNvCxnSpPr>
            <a:cxnSpLocks/>
          </p:cNvCxnSpPr>
          <p:nvPr/>
        </p:nvCxnSpPr>
        <p:spPr>
          <a:xfrm>
            <a:off x="497685" y="1598685"/>
            <a:ext cx="1119573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B58ABB-8CBF-4786-9427-6408598EEA3A}"/>
              </a:ext>
            </a:extLst>
          </p:cNvPr>
          <p:cNvCxnSpPr>
            <a:cxnSpLocks/>
          </p:cNvCxnSpPr>
          <p:nvPr/>
        </p:nvCxnSpPr>
        <p:spPr>
          <a:xfrm flipV="1">
            <a:off x="497685" y="3033946"/>
            <a:ext cx="11268402" cy="1909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F721DEB-90FF-4673-83A4-BF7B119AC0EE}"/>
              </a:ext>
            </a:extLst>
          </p:cNvPr>
          <p:cNvCxnSpPr>
            <a:cxnSpLocks/>
          </p:cNvCxnSpPr>
          <p:nvPr/>
        </p:nvCxnSpPr>
        <p:spPr>
          <a:xfrm>
            <a:off x="497685" y="4607317"/>
            <a:ext cx="11268402" cy="50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D5BB7C7-D553-460C-96F9-A92EEA9F7E69}"/>
              </a:ext>
            </a:extLst>
          </p:cNvPr>
          <p:cNvSpPr txBox="1"/>
          <p:nvPr/>
        </p:nvSpPr>
        <p:spPr>
          <a:xfrm>
            <a:off x="5130948" y="1161451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6"/>
                </a:solidFill>
              </a:rPr>
              <a:t>MARKET TREND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0C8A3D-8B8E-407F-9CC2-A73CBA9A38F0}"/>
              </a:ext>
            </a:extLst>
          </p:cNvPr>
          <p:cNvSpPr txBox="1"/>
          <p:nvPr/>
        </p:nvSpPr>
        <p:spPr>
          <a:xfrm>
            <a:off x="4564094" y="2581830"/>
            <a:ext cx="3358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BUSINESS OPPORTUNITY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96575B-F670-40F1-9D95-A8171B1AE458}"/>
              </a:ext>
            </a:extLst>
          </p:cNvPr>
          <p:cNvSpPr txBox="1"/>
          <p:nvPr/>
        </p:nvSpPr>
        <p:spPr>
          <a:xfrm>
            <a:off x="4560632" y="4145652"/>
            <a:ext cx="336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6">
                    <a:lumMod val="50000"/>
                  </a:schemeClr>
                </a:solidFill>
              </a:rPr>
              <a:t>STRATEGICAL APPROACH</a:t>
            </a:r>
          </a:p>
        </p:txBody>
      </p:sp>
    </p:spTree>
    <p:extLst>
      <p:ext uri="{BB962C8B-B14F-4D97-AF65-F5344CB8AC3E}">
        <p14:creationId xmlns:p14="http://schemas.microsoft.com/office/powerpoint/2010/main" val="290234272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3335B2ED-D09C-4E44-95A9-14FC28754346}"/>
              </a:ext>
            </a:extLst>
          </p:cNvPr>
          <p:cNvSpPr/>
          <p:nvPr/>
        </p:nvSpPr>
        <p:spPr>
          <a:xfrm>
            <a:off x="199688" y="4098353"/>
            <a:ext cx="4696627" cy="6768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8E6D76-CDB6-4325-ADF4-7E110B1270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Overview of data sources, &amp; information gained from each.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A7B8CB-9ECC-4E4F-B00B-76F08EB0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Data Understanding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97760-6D5D-4B40-856E-DDB560AAC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" y="6234032"/>
            <a:ext cx="1007299" cy="531193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4772653-7975-4D66-BD17-445E12469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03" y="1135846"/>
            <a:ext cx="1538502" cy="371527"/>
          </a:xfrm>
          <a:prstGeom prst="rect">
            <a:avLst/>
          </a:prstGeom>
        </p:spPr>
      </p:pic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88867832-1E3F-4D72-92DC-33B1B75B1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46" y="1162303"/>
            <a:ext cx="1404515" cy="27867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9B7A0BF-B0C9-402E-ACF4-17C97F271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32" y="1100772"/>
            <a:ext cx="1408828" cy="401736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AE36D039-61CB-4A86-A161-8B3EF4BD65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02" y="1019972"/>
            <a:ext cx="783772" cy="5633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A59976-560A-44AB-8A23-01F5C277ED6D}"/>
              </a:ext>
            </a:extLst>
          </p:cNvPr>
          <p:cNvCxnSpPr>
            <a:cxnSpLocks/>
          </p:cNvCxnSpPr>
          <p:nvPr/>
        </p:nvCxnSpPr>
        <p:spPr>
          <a:xfrm>
            <a:off x="4934412" y="1077560"/>
            <a:ext cx="0" cy="455486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DF0F10-8DA2-4D53-8937-41421A8A8783}"/>
              </a:ext>
            </a:extLst>
          </p:cNvPr>
          <p:cNvCxnSpPr>
            <a:cxnSpLocks/>
          </p:cNvCxnSpPr>
          <p:nvPr/>
        </p:nvCxnSpPr>
        <p:spPr>
          <a:xfrm>
            <a:off x="7300696" y="1060877"/>
            <a:ext cx="0" cy="457155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D6256A-D06F-4E50-81C6-522D0CB160AD}"/>
              </a:ext>
            </a:extLst>
          </p:cNvPr>
          <p:cNvCxnSpPr>
            <a:cxnSpLocks/>
          </p:cNvCxnSpPr>
          <p:nvPr/>
        </p:nvCxnSpPr>
        <p:spPr>
          <a:xfrm>
            <a:off x="9689587" y="1055918"/>
            <a:ext cx="0" cy="360349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044E08-D6C7-44AE-9F6C-A4480898A83F}"/>
              </a:ext>
            </a:extLst>
          </p:cNvPr>
          <p:cNvSpPr txBox="1"/>
          <p:nvPr/>
        </p:nvSpPr>
        <p:spPr>
          <a:xfrm>
            <a:off x="2025232" y="1751610"/>
            <a:ext cx="1230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 Data Sets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1D9CB3-59D6-4B13-9E8E-1817F7048696}"/>
              </a:ext>
            </a:extLst>
          </p:cNvPr>
          <p:cNvSpPr txBox="1"/>
          <p:nvPr/>
        </p:nvSpPr>
        <p:spPr>
          <a:xfrm>
            <a:off x="5529228" y="173968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Data Set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AEB870-4DB2-448A-B949-90F23DF4C1F6}"/>
              </a:ext>
            </a:extLst>
          </p:cNvPr>
          <p:cNvSpPr txBox="1"/>
          <p:nvPr/>
        </p:nvSpPr>
        <p:spPr>
          <a:xfrm>
            <a:off x="7924986" y="1747421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Data 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0CFE61-3E34-44DD-B098-B46FD0FDEA13}"/>
              </a:ext>
            </a:extLst>
          </p:cNvPr>
          <p:cNvSpPr txBox="1"/>
          <p:nvPr/>
        </p:nvSpPr>
        <p:spPr>
          <a:xfrm>
            <a:off x="10383247" y="1744765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Data Set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23353CD-6FE0-4C1A-91EC-356A6037B4A0}"/>
              </a:ext>
            </a:extLst>
          </p:cNvPr>
          <p:cNvCxnSpPr>
            <a:cxnSpLocks/>
          </p:cNvCxnSpPr>
          <p:nvPr/>
        </p:nvCxnSpPr>
        <p:spPr>
          <a:xfrm>
            <a:off x="241441" y="1703498"/>
            <a:ext cx="11750424" cy="1241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B0F02CB-147C-4AE4-B11C-963A06DDB36B}"/>
              </a:ext>
            </a:extLst>
          </p:cNvPr>
          <p:cNvCxnSpPr>
            <a:cxnSpLocks/>
          </p:cNvCxnSpPr>
          <p:nvPr/>
        </p:nvCxnSpPr>
        <p:spPr>
          <a:xfrm>
            <a:off x="241441" y="2180537"/>
            <a:ext cx="1175042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4" name="Table 44">
            <a:extLst>
              <a:ext uri="{FF2B5EF4-FFF2-40B4-BE49-F238E27FC236}">
                <a16:creationId xmlns:a16="http://schemas.microsoft.com/office/drawing/2014/main" id="{F6F0513F-1CFB-4CA6-B90A-05B99B6FB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494150"/>
              </p:ext>
            </p:extLst>
          </p:nvPr>
        </p:nvGraphicFramePr>
        <p:xfrm>
          <a:off x="4966895" y="2279512"/>
          <a:ext cx="2299650" cy="335291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0757">
                  <a:extLst>
                    <a:ext uri="{9D8B030D-6E8A-4147-A177-3AD203B41FA5}">
                      <a16:colId xmlns:a16="http://schemas.microsoft.com/office/drawing/2014/main" val="967969510"/>
                    </a:ext>
                  </a:extLst>
                </a:gridCol>
                <a:gridCol w="1208893">
                  <a:extLst>
                    <a:ext uri="{9D8B030D-6E8A-4147-A177-3AD203B41FA5}">
                      <a16:colId xmlns:a16="http://schemas.microsoft.com/office/drawing/2014/main" val="412780031"/>
                    </a:ext>
                  </a:extLst>
                </a:gridCol>
              </a:tblGrid>
              <a:tr h="43341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/>
                        <a:t>Used for Financial Analysis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Used for Financial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717247"/>
                  </a:ext>
                </a:extLst>
              </a:tr>
              <a:tr h="1547903">
                <a:tc>
                  <a:txBody>
                    <a:bodyPr/>
                    <a:lstStyle/>
                    <a:p>
                      <a:r>
                        <a:rPr lang="en-US" sz="1100"/>
                        <a:t>Important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Title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Production Budget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Domestic Gross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Worldwide Gross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962486"/>
                  </a:ext>
                </a:extLst>
              </a:tr>
              <a:tr h="1217683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Domestic Gross &amp; Worldwide Gross are a sum of only box office income.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endParaRPr lang="en-US" sz="120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Added column: “Profit”, to find difference between Worldwide Gross &amp; Production Budget.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/>
                        <a:t>Domestic Gross and Worldwide Gross are a sum of only box office income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/>
                        <a:t>Added column, “Profit”, to find difference between Worldwide Gross and Product Budget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164477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529E873D-D71C-45CE-809A-3E12A4698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347026"/>
              </p:ext>
            </p:extLst>
          </p:nvPr>
        </p:nvGraphicFramePr>
        <p:xfrm>
          <a:off x="7329622" y="2279512"/>
          <a:ext cx="2329008" cy="1447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04682">
                  <a:extLst>
                    <a:ext uri="{9D8B030D-6E8A-4147-A177-3AD203B41FA5}">
                      <a16:colId xmlns:a16="http://schemas.microsoft.com/office/drawing/2014/main" val="967969510"/>
                    </a:ext>
                  </a:extLst>
                </a:gridCol>
                <a:gridCol w="1224326">
                  <a:extLst>
                    <a:ext uri="{9D8B030D-6E8A-4147-A177-3AD203B41FA5}">
                      <a16:colId xmlns:a16="http://schemas.microsoft.com/office/drawing/2014/main" val="41278003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/>
                        <a:t>Used for Movie Characteristics &amp; Ratings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Used for Financial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717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Important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Title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Vote Average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Original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962486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FB4B97FE-48B0-49B8-B939-FD80A56F9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492386"/>
              </p:ext>
            </p:extLst>
          </p:nvPr>
        </p:nvGraphicFramePr>
        <p:xfrm>
          <a:off x="9721708" y="2279512"/>
          <a:ext cx="2375668" cy="24086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6813">
                  <a:extLst>
                    <a:ext uri="{9D8B030D-6E8A-4147-A177-3AD203B41FA5}">
                      <a16:colId xmlns:a16="http://schemas.microsoft.com/office/drawing/2014/main" val="967969510"/>
                    </a:ext>
                  </a:extLst>
                </a:gridCol>
                <a:gridCol w="1248855">
                  <a:extLst>
                    <a:ext uri="{9D8B030D-6E8A-4147-A177-3AD203B41FA5}">
                      <a16:colId xmlns:a16="http://schemas.microsoft.com/office/drawing/2014/main" val="412780031"/>
                    </a:ext>
                  </a:extLst>
                </a:gridCol>
              </a:tblGrid>
              <a:tr h="31256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/>
                        <a:t>Used for Financial Analysis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Used for Financial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717247"/>
                  </a:ext>
                </a:extLst>
              </a:tr>
              <a:tr h="1195110">
                <a:tc>
                  <a:txBody>
                    <a:bodyPr/>
                    <a:lstStyle/>
                    <a:p>
                      <a:r>
                        <a:rPr lang="en-US" sz="1100"/>
                        <a:t>Important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Title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Studio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Domestic Gross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Foreign Gross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962486"/>
                  </a:ext>
                </a:extLst>
              </a:tr>
              <a:tr h="900930">
                <a:tc gridSpan="2">
                  <a:txBody>
                    <a:bodyPr/>
                    <a:lstStyle/>
                    <a:p>
                      <a:pPr marL="171450" marR="0" lvl="0" indent="-17145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Domestic Gross &amp; Foreign Gross are a sum of only box office income.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/>
                        <a:t>Domestic Gross and Foreign Gross are a sum of only box office income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031856"/>
                  </a:ext>
                </a:extLst>
              </a:tr>
            </a:tbl>
          </a:graphicData>
        </a:graphic>
      </p:graphicFrame>
      <p:graphicFrame>
        <p:nvGraphicFramePr>
          <p:cNvPr id="47" name="Table 44">
            <a:extLst>
              <a:ext uri="{FF2B5EF4-FFF2-40B4-BE49-F238E27FC236}">
                <a16:creationId xmlns:a16="http://schemas.microsoft.com/office/drawing/2014/main" id="{640B7F22-D29D-4553-9AF3-0200E72DE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136187"/>
              </p:ext>
            </p:extLst>
          </p:nvPr>
        </p:nvGraphicFramePr>
        <p:xfrm>
          <a:off x="199688" y="2289952"/>
          <a:ext cx="2299650" cy="175786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0757">
                  <a:extLst>
                    <a:ext uri="{9D8B030D-6E8A-4147-A177-3AD203B41FA5}">
                      <a16:colId xmlns:a16="http://schemas.microsoft.com/office/drawing/2014/main" val="967969510"/>
                    </a:ext>
                  </a:extLst>
                </a:gridCol>
                <a:gridCol w="1208893">
                  <a:extLst>
                    <a:ext uri="{9D8B030D-6E8A-4147-A177-3AD203B41FA5}">
                      <a16:colId xmlns:a16="http://schemas.microsoft.com/office/drawing/2014/main" val="412780031"/>
                    </a:ext>
                  </a:extLst>
                </a:gridCol>
              </a:tblGrid>
              <a:tr h="30272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/>
                        <a:t>Used for Movie Attributes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Used for Financial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717247"/>
                  </a:ext>
                </a:extLst>
              </a:tr>
              <a:tr h="665989">
                <a:tc>
                  <a:txBody>
                    <a:bodyPr/>
                    <a:lstStyle/>
                    <a:p>
                      <a:r>
                        <a:rPr lang="en-US" sz="1100"/>
                        <a:t>Important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Genre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Director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Writer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962486"/>
                  </a:ext>
                </a:extLst>
              </a:tr>
              <a:tr h="787077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Limited number of box office observations.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/>
                        <a:t>Limited number of box office observations, primary purpose of data is not financial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164477"/>
                  </a:ext>
                </a:extLst>
              </a:tr>
            </a:tbl>
          </a:graphicData>
        </a:graphic>
      </p:graphicFrame>
      <p:graphicFrame>
        <p:nvGraphicFramePr>
          <p:cNvPr id="48" name="Table 44">
            <a:extLst>
              <a:ext uri="{FF2B5EF4-FFF2-40B4-BE49-F238E27FC236}">
                <a16:creationId xmlns:a16="http://schemas.microsoft.com/office/drawing/2014/main" id="{057ED120-A19A-4953-9243-C87C7C20D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015784"/>
              </p:ext>
            </p:extLst>
          </p:nvPr>
        </p:nvGraphicFramePr>
        <p:xfrm>
          <a:off x="2543907" y="2286000"/>
          <a:ext cx="2352409" cy="175973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6630">
                  <a:extLst>
                    <a:ext uri="{9D8B030D-6E8A-4147-A177-3AD203B41FA5}">
                      <a16:colId xmlns:a16="http://schemas.microsoft.com/office/drawing/2014/main" val="967969510"/>
                    </a:ext>
                  </a:extLst>
                </a:gridCol>
                <a:gridCol w="1385779">
                  <a:extLst>
                    <a:ext uri="{9D8B030D-6E8A-4147-A177-3AD203B41FA5}">
                      <a16:colId xmlns:a16="http://schemas.microsoft.com/office/drawing/2014/main" val="412780031"/>
                    </a:ext>
                  </a:extLst>
                </a:gridCol>
              </a:tblGrid>
              <a:tr h="39384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/>
                        <a:t>Used for Movie Review / Rating Analysis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Used for Financial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717247"/>
                  </a:ext>
                </a:extLst>
              </a:tr>
              <a:tr h="339524">
                <a:tc>
                  <a:txBody>
                    <a:bodyPr/>
                    <a:lstStyle/>
                    <a:p>
                      <a:r>
                        <a:rPr lang="en-US" sz="1100"/>
                        <a:t>Important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Fresh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962486"/>
                  </a:ext>
                </a:extLst>
              </a:tr>
              <a:tr h="814859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Utilized Fresh/Rotten score to standardize review analysis.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Both tables were joined to analyze reviews based on movie attributes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Added column to return 1 if review is fresh (good), and 0 if rotten (bad)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1644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3BA4A9-8C42-C675-445E-D2E834FF7787}"/>
              </a:ext>
            </a:extLst>
          </p:cNvPr>
          <p:cNvSpPr txBox="1"/>
          <p:nvPr/>
        </p:nvSpPr>
        <p:spPr>
          <a:xfrm>
            <a:off x="227636" y="4303171"/>
            <a:ext cx="463254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Arial"/>
              </a:rPr>
              <a:t>Both tables were joined to analyze reviews based on movie attributes​.</a:t>
            </a:r>
          </a:p>
        </p:txBody>
      </p:sp>
    </p:spTree>
    <p:extLst>
      <p:ext uri="{BB962C8B-B14F-4D97-AF65-F5344CB8AC3E}">
        <p14:creationId xmlns:p14="http://schemas.microsoft.com/office/powerpoint/2010/main" val="23847907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3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6B6EF-3AB2-0145-A3FE-3FE01E037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88" y="330981"/>
            <a:ext cx="11590748" cy="38436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sz="3600" b="1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rPr>
              <a:t>The Impact of Budget with Domestic &amp; Worldwide Gross</a:t>
            </a:r>
          </a:p>
        </p:txBody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EF5FE77B-EA4C-4573-8509-E577DCA8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C2441DD-603B-CAB5-F706-8438E3131C31}"/>
              </a:ext>
            </a:extLst>
          </p:cNvPr>
          <p:cNvSpPr txBox="1">
            <a:spLocks/>
          </p:cNvSpPr>
          <p:nvPr/>
        </p:nvSpPr>
        <p:spPr>
          <a:xfrm>
            <a:off x="361188" y="715347"/>
            <a:ext cx="11390734" cy="4540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positive correlation of production budget compared to gross revenue streams.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32856-C904-B91A-72A0-13B95C067F9B}"/>
              </a:ext>
            </a:extLst>
          </p:cNvPr>
          <p:cNvSpPr txBox="1"/>
          <p:nvPr/>
        </p:nvSpPr>
        <p:spPr>
          <a:xfrm>
            <a:off x="5246289" y="1099713"/>
            <a:ext cx="69097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Positive correlation on all aspects </a:t>
            </a:r>
          </a:p>
          <a:p>
            <a:pPr marL="285750" indent="-285750">
              <a:buFont typeface="Arial"/>
              <a:buChar char="•"/>
            </a:pP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Limitation: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Accuracy of a true Production Budget – 10% buffer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E6164D6-AAB5-4ABF-B3E5-A33422ED8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06" y="1907540"/>
            <a:ext cx="7309993" cy="41327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B4A74D-9371-43B9-8F0F-1A40EFC53D2E}"/>
              </a:ext>
            </a:extLst>
          </p:cNvPr>
          <p:cNvSpPr txBox="1"/>
          <p:nvPr/>
        </p:nvSpPr>
        <p:spPr>
          <a:xfrm>
            <a:off x="6311503" y="6323921"/>
            <a:ext cx="4758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Worldwide market does bring in more profit.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7F1885-7088-4CCB-B71A-E8DC4E2F951E}"/>
              </a:ext>
            </a:extLst>
          </p:cNvPr>
          <p:cNvSpPr/>
          <p:nvPr/>
        </p:nvSpPr>
        <p:spPr>
          <a:xfrm>
            <a:off x="-78584" y="891540"/>
            <a:ext cx="882815" cy="5228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71F55528-B028-4580-A89D-632AA8D35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" y="1021354"/>
            <a:ext cx="4846021" cy="2746476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EBD7934B-B51B-44C0-8B43-6505F4E7B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584" y="4080970"/>
            <a:ext cx="4898531" cy="27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5911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62B7AC2-8F97-4E5B-92C9-6ADE85140A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62B7AC2-8F97-4E5B-92C9-6ADE85140A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388FCEE-22D8-44F9-BF29-CA0D6A75D67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600">
              <a:latin typeface="Chronicle Display Black" pitchFamily="50" charset="0"/>
              <a:sym typeface="Chronicle Display Black" pitchFamily="50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F1DEBFA-B62D-4EC1-AFD4-4A40E95728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Analysis of Original Language </a:t>
            </a:r>
            <a:endParaRPr lang="en-US"/>
          </a:p>
          <a:p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02637-A3A2-4469-890E-F300AC4A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Worldwide Gross vs. Original Language</a:t>
            </a:r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EBC11F1-922F-442D-8FDD-225E67462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" y="6234032"/>
            <a:ext cx="1007299" cy="53119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F2C59C-E288-AEAB-C619-FAED23A32503}"/>
              </a:ext>
            </a:extLst>
          </p:cNvPr>
          <p:cNvCxnSpPr>
            <a:cxnSpLocks/>
          </p:cNvCxnSpPr>
          <p:nvPr/>
        </p:nvCxnSpPr>
        <p:spPr>
          <a:xfrm>
            <a:off x="6868341" y="957215"/>
            <a:ext cx="0" cy="50639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1">
            <a:extLst>
              <a:ext uri="{FF2B5EF4-FFF2-40B4-BE49-F238E27FC236}">
                <a16:creationId xmlns:a16="http://schemas.microsoft.com/office/drawing/2014/main" id="{A637CE8B-4353-CB63-36BE-D9A621453054}"/>
              </a:ext>
            </a:extLst>
          </p:cNvPr>
          <p:cNvSpPr txBox="1">
            <a:spLocks/>
          </p:cNvSpPr>
          <p:nvPr/>
        </p:nvSpPr>
        <p:spPr>
          <a:xfrm>
            <a:off x="7097154" y="1551498"/>
            <a:ext cx="4740441" cy="4106298"/>
          </a:xfrm>
          <a:prstGeom prst="rect">
            <a:avLst/>
          </a:prstGeom>
        </p:spPr>
        <p:txBody>
          <a:bodyPr lIns="0" tIns="45720" rIns="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7878"/>
              </a:buClr>
              <a:defRPr/>
            </a:pPr>
            <a:endParaRPr lang="en-US" sz="1200" spc="0">
              <a:latin typeface="Open Sans"/>
              <a:ea typeface="Open Sans"/>
              <a:cs typeface="Open Sans"/>
            </a:endParaRPr>
          </a:p>
          <a:p>
            <a:pPr>
              <a:buClr>
                <a:srgbClr val="787878"/>
              </a:buClr>
              <a:defRPr/>
            </a:pPr>
            <a:r>
              <a:rPr lang="en-US" sz="1400" spc="0">
                <a:latin typeface="Open Sans"/>
                <a:ea typeface="Open Sans"/>
                <a:cs typeface="Open Sans"/>
              </a:rPr>
              <a:t>Our Analysis found that the</a:t>
            </a:r>
            <a:r>
              <a:rPr lang="en-US" sz="1400" b="1" spc="0">
                <a:latin typeface="Open Sans"/>
                <a:ea typeface="Open Sans"/>
                <a:cs typeface="Open Sans"/>
              </a:rPr>
              <a:t> Thai </a:t>
            </a:r>
            <a:r>
              <a:rPr lang="en-US" sz="1400" spc="0">
                <a:latin typeface="Open Sans"/>
                <a:ea typeface="Open Sans"/>
                <a:cs typeface="Open Sans"/>
              </a:rPr>
              <a:t>had the highest Worldwide gross while English had the 5th highest.</a:t>
            </a:r>
            <a:endParaRPr lang="en-US" sz="1400" spc="0">
              <a:solidFill>
                <a:srgbClr val="000000"/>
              </a:solidFill>
              <a:cs typeface="Open Sans"/>
            </a:endParaRPr>
          </a:p>
          <a:p>
            <a:pPr>
              <a:buClr>
                <a:srgbClr val="787878"/>
              </a:buClr>
              <a:defRPr/>
            </a:pPr>
            <a:r>
              <a:rPr lang="en-US" sz="1400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The Second highest language was Japanese.</a:t>
            </a:r>
            <a:endParaRPr lang="en-US" sz="1400" spc="0">
              <a:solidFill>
                <a:srgbClr val="000000"/>
              </a:solidFill>
              <a:cs typeface="Open Sans"/>
            </a:endParaRPr>
          </a:p>
          <a:p>
            <a:pPr>
              <a:buClr>
                <a:srgbClr val="787878"/>
              </a:buClr>
              <a:defRPr/>
            </a:pPr>
            <a:r>
              <a:rPr lang="en-US" sz="1400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The </a:t>
            </a:r>
            <a:r>
              <a:rPr lang="en-US" sz="1400" b="1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Top 5</a:t>
            </a:r>
            <a:r>
              <a:rPr lang="en-US" sz="1400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languages are</a:t>
            </a:r>
            <a:endParaRPr lang="en-US" sz="1400" spc="0">
              <a:solidFill>
                <a:srgbClr val="000000"/>
              </a:solidFill>
              <a:cs typeface="Open Sans"/>
            </a:endParaRPr>
          </a:p>
          <a:p>
            <a:pPr marL="800100" lvl="1" indent="-342900" algn="just">
              <a:buClr>
                <a:srgbClr val="787878"/>
              </a:buClr>
              <a:buAutoNum type="arabicPeriod"/>
              <a:defRPr/>
            </a:pPr>
            <a:r>
              <a:rPr lang="en-US" sz="1400" b="1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Thai</a:t>
            </a:r>
            <a:endParaRPr lang="en-US" sz="1400" b="1" spc="0">
              <a:solidFill>
                <a:srgbClr val="000000"/>
              </a:solidFill>
              <a:cs typeface="Open Sans"/>
            </a:endParaRPr>
          </a:p>
          <a:p>
            <a:pPr marL="800100" lvl="1" indent="-342900" algn="just">
              <a:buClr>
                <a:srgbClr val="787878"/>
              </a:buClr>
              <a:buAutoNum type="arabicPeriod"/>
              <a:defRPr/>
            </a:pPr>
            <a:r>
              <a:rPr lang="en-US" sz="1400" b="1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Japanese</a:t>
            </a:r>
            <a:endParaRPr lang="en-US" sz="1400" b="1" spc="0">
              <a:solidFill>
                <a:srgbClr val="000000"/>
              </a:solidFill>
              <a:cs typeface="Open Sans"/>
            </a:endParaRPr>
          </a:p>
          <a:p>
            <a:pPr marL="800100" lvl="1" indent="-342900" algn="just">
              <a:buClr>
                <a:srgbClr val="787878"/>
              </a:buClr>
              <a:buAutoNum type="arabicPeriod"/>
              <a:defRPr/>
            </a:pPr>
            <a:r>
              <a:rPr lang="en-US" sz="1400" b="1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Telugu</a:t>
            </a:r>
            <a:endParaRPr lang="en-US" sz="1400" b="1" spc="0">
              <a:solidFill>
                <a:srgbClr val="000000"/>
              </a:solidFill>
              <a:cs typeface="Open Sans"/>
            </a:endParaRPr>
          </a:p>
          <a:p>
            <a:pPr marL="800100" lvl="1" indent="-342900" algn="just">
              <a:buClr>
                <a:srgbClr val="787878"/>
              </a:buClr>
              <a:buAutoNum type="arabicPeriod"/>
              <a:defRPr/>
            </a:pPr>
            <a:r>
              <a:rPr lang="en-US" sz="1400" b="1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Georgian</a:t>
            </a:r>
          </a:p>
          <a:p>
            <a:pPr marL="800100" lvl="1" indent="-342900" algn="just">
              <a:buClr>
                <a:srgbClr val="787878"/>
              </a:buClr>
              <a:buAutoNum type="arabicPeriod"/>
              <a:defRPr/>
            </a:pPr>
            <a:r>
              <a:rPr lang="en-US" sz="1400" b="1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English</a:t>
            </a:r>
            <a:endParaRPr lang="en-US" sz="1400" b="1" spc="0">
              <a:solidFill>
                <a:srgbClr val="000000"/>
              </a:solidFill>
              <a:cs typeface="Open Sans"/>
            </a:endParaRPr>
          </a:p>
          <a:p>
            <a:pPr>
              <a:buClr>
                <a:srgbClr val="787878"/>
              </a:buClr>
              <a:defRPr/>
            </a:pPr>
            <a:endParaRPr lang="en-US" sz="1400" spc="0">
              <a:solidFill>
                <a:srgbClr val="000000"/>
              </a:solidFill>
              <a:cs typeface="Open Sans"/>
            </a:endParaRPr>
          </a:p>
          <a:p>
            <a:pPr marL="137160" indent="-137160" algn="ctr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endParaRPr lang="en-US" sz="1200" spc="0">
              <a:solidFill>
                <a:srgbClr val="000000"/>
              </a:solidFill>
              <a:cs typeface="Open Sans"/>
            </a:endParaRPr>
          </a:p>
        </p:txBody>
      </p:sp>
      <p:pic>
        <p:nvPicPr>
          <p:cNvPr id="5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8EF2628-FAFE-D4EA-852A-2D1EBFF35E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932" y="1551498"/>
            <a:ext cx="6085304" cy="426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449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62B7AC2-8F97-4E5B-92C9-6ADE85140A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62B7AC2-8F97-4E5B-92C9-6ADE85140A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388FCEE-22D8-44F9-BF29-CA0D6A75D67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600">
              <a:latin typeface="Chronicle Display Black" pitchFamily="50" charset="0"/>
              <a:sym typeface="Chronicle Display Black" pitchFamily="50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F1DEBFA-B62D-4EC1-AFD4-4A40E95728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2876" y="638978"/>
            <a:ext cx="11369545" cy="50000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Analysis of Genre and Foreign Revenue</a:t>
            </a:r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02637-A3A2-4469-890E-F300AC4A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Genre vs. Foreign Revenue</a:t>
            </a:r>
            <a:endParaRPr lang="en-US"/>
          </a:p>
        </p:txBody>
      </p:sp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501CFBC6-59D3-2533-F36E-D43319204CB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532" y="1007072"/>
            <a:ext cx="6285642" cy="51250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EBC11F1-922F-442D-8FDD-225E67462C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" y="6234032"/>
            <a:ext cx="1007299" cy="53119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F2C59C-E288-AEAB-C619-FAED23A32503}"/>
              </a:ext>
            </a:extLst>
          </p:cNvPr>
          <p:cNvCxnSpPr>
            <a:cxnSpLocks/>
          </p:cNvCxnSpPr>
          <p:nvPr/>
        </p:nvCxnSpPr>
        <p:spPr>
          <a:xfrm>
            <a:off x="6441040" y="1007072"/>
            <a:ext cx="0" cy="50639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1">
            <a:extLst>
              <a:ext uri="{FF2B5EF4-FFF2-40B4-BE49-F238E27FC236}">
                <a16:creationId xmlns:a16="http://schemas.microsoft.com/office/drawing/2014/main" id="{A637CE8B-4353-CB63-36BE-D9A621453054}"/>
              </a:ext>
            </a:extLst>
          </p:cNvPr>
          <p:cNvSpPr txBox="1">
            <a:spLocks/>
          </p:cNvSpPr>
          <p:nvPr/>
        </p:nvSpPr>
        <p:spPr>
          <a:xfrm>
            <a:off x="6621738" y="88136"/>
            <a:ext cx="5441730" cy="2563142"/>
          </a:xfrm>
          <a:prstGeom prst="rect">
            <a:avLst/>
          </a:prstGeom>
        </p:spPr>
        <p:txBody>
          <a:bodyPr lIns="0" tIns="45720" rIns="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7878"/>
              </a:buClr>
              <a:defRPr/>
            </a:pPr>
            <a:endParaRPr lang="en-US" sz="1200" spc="0">
              <a:latin typeface="Open Sans"/>
              <a:ea typeface="Open Sans"/>
              <a:cs typeface="Open Sans"/>
            </a:endParaRPr>
          </a:p>
          <a:p>
            <a:pPr>
              <a:buClr>
                <a:srgbClr val="787878"/>
              </a:buClr>
              <a:defRPr/>
            </a:pPr>
            <a:r>
              <a:rPr lang="en-US" sz="1400" b="1" spc="0">
                <a:latin typeface="Open Sans"/>
                <a:ea typeface="Open Sans"/>
                <a:cs typeface="Open Sans"/>
              </a:rPr>
              <a:t>Adventure </a:t>
            </a:r>
            <a:r>
              <a:rPr lang="en-US" sz="1400" spc="0">
                <a:latin typeface="Open Sans"/>
                <a:ea typeface="Open Sans"/>
                <a:cs typeface="Open Sans"/>
              </a:rPr>
              <a:t>Genre = Highest Revenue in both foreign revenue &amp; domestic Revenue.</a:t>
            </a:r>
          </a:p>
          <a:p>
            <a:pPr>
              <a:buClr>
                <a:srgbClr val="787878"/>
              </a:buClr>
              <a:defRPr/>
            </a:pPr>
            <a:r>
              <a:rPr lang="en-US" sz="1400" b="1" spc="0">
                <a:latin typeface="Open Sans"/>
                <a:ea typeface="Open Sans"/>
                <a:cs typeface="Open Sans"/>
              </a:rPr>
              <a:t>Documentary Genre </a:t>
            </a:r>
            <a:r>
              <a:rPr lang="en-US" sz="1400" spc="0">
                <a:latin typeface="Open Sans"/>
                <a:ea typeface="Open Sans"/>
                <a:cs typeface="Open Sans"/>
              </a:rPr>
              <a:t>= Lowest revenue in both foreign revenue &amp; domestic Revenue.</a:t>
            </a:r>
            <a:endParaRPr lang="en-US" sz="1400" spc="0">
              <a:solidFill>
                <a:srgbClr val="000000"/>
              </a:solidFill>
              <a:cs typeface="Open Sans"/>
            </a:endParaRPr>
          </a:p>
          <a:p>
            <a:pPr>
              <a:buClr>
                <a:srgbClr val="787878"/>
              </a:buClr>
              <a:defRPr/>
            </a:pPr>
            <a:r>
              <a:rPr lang="en-US" sz="1400" spc="0">
                <a:latin typeface="Open Sans"/>
                <a:ea typeface="Open Sans"/>
                <a:cs typeface="Open Sans"/>
              </a:rPr>
              <a:t>Business recommendation: </a:t>
            </a:r>
            <a:r>
              <a:rPr lang="en-US" sz="1400" b="1" spc="0">
                <a:latin typeface="Open Sans"/>
                <a:ea typeface="Open Sans"/>
                <a:cs typeface="Open Sans"/>
              </a:rPr>
              <a:t>Invest in the top 3 genres</a:t>
            </a:r>
            <a:r>
              <a:rPr lang="en-US" sz="1400" spc="0">
                <a:latin typeface="Open Sans"/>
                <a:ea typeface="Open Sans"/>
                <a:cs typeface="Open Sans"/>
              </a:rPr>
              <a:t> for maximum returns (</a:t>
            </a:r>
            <a:r>
              <a:rPr lang="en-US" sz="1400" b="1" spc="0">
                <a:latin typeface="Open Sans"/>
                <a:ea typeface="Open Sans"/>
                <a:cs typeface="Open Sans"/>
              </a:rPr>
              <a:t>Adventure, Animation, Science Fiction</a:t>
            </a:r>
            <a:r>
              <a:rPr lang="en-US" sz="1400" spc="0">
                <a:latin typeface="Open Sans"/>
                <a:ea typeface="Open Sans"/>
                <a:cs typeface="Open Sans"/>
              </a:rPr>
              <a:t>)</a:t>
            </a:r>
            <a:endParaRPr lang="en-US" sz="1400">
              <a:latin typeface="Open Sans"/>
              <a:ea typeface="Open Sans"/>
            </a:endParaRPr>
          </a:p>
          <a:p>
            <a:pPr marL="137160" marR="0" lvl="0" indent="-137160" defTabSz="91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endParaRPr lang="en-US" sz="1200" spc="0">
              <a:solidFill>
                <a:srgbClr val="000000"/>
              </a:solidFill>
              <a:cs typeface="Open Sans"/>
            </a:endParaRPr>
          </a:p>
          <a:p>
            <a:pPr marL="137160" indent="-137160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endParaRPr lang="en-US" sz="1200" spc="0">
              <a:solidFill>
                <a:srgbClr val="000000"/>
              </a:solidFill>
              <a:cs typeface="Open Sans"/>
            </a:endParaRPr>
          </a:p>
          <a:p>
            <a:pPr marL="137160" indent="-137160" algn="ctr">
              <a:spcBef>
                <a:spcPts val="0"/>
              </a:spcBef>
              <a:spcAft>
                <a:spcPts val="600"/>
              </a:spcAft>
              <a:buClr>
                <a:srgbClr val="787878"/>
              </a:buClr>
              <a:defRPr/>
            </a:pPr>
            <a:endParaRPr lang="en-US" sz="1200" spc="0">
              <a:solidFill>
                <a:srgbClr val="000000"/>
              </a:solidFill>
              <a:cs typeface="Open Sans"/>
            </a:endParaRPr>
          </a:p>
        </p:txBody>
      </p:sp>
      <p:pic>
        <p:nvPicPr>
          <p:cNvPr id="5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678865F5-8196-0CD2-F043-80FE7D1219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1738" y="2171200"/>
            <a:ext cx="5441725" cy="444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411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55E56-5BE6-F648-8AE0-6DD80EBB3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Genre vs. Popularity Analysis</a:t>
            </a:r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99472-2A38-104C-A777-2E3224021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9873" y="506727"/>
            <a:ext cx="7091905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5 most produced genres:</a:t>
            </a:r>
            <a:r>
              <a:rPr lang="en-US"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Drama, Comedy, Documentary, Horror, Thriller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Genre recommendation</a:t>
            </a:r>
            <a: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3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Adventure</a:t>
            </a:r>
            <a: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has great ratings &amp; </a:t>
            </a:r>
            <a:r>
              <a:rPr lang="en-US" sz="13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not </a:t>
            </a:r>
            <a: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saturated market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6CC875-6879-42A0-8145-DB75B82FD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" y="6234032"/>
            <a:ext cx="1007299" cy="531193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C635DD2-D46F-554B-6CFC-E7194B18737D}"/>
              </a:ext>
            </a:extLst>
          </p:cNvPr>
          <p:cNvSpPr txBox="1">
            <a:spLocks/>
          </p:cNvSpPr>
          <p:nvPr/>
        </p:nvSpPr>
        <p:spPr bwMode="gray">
          <a:xfrm>
            <a:off x="9033834" y="1931590"/>
            <a:ext cx="2900998" cy="531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Extracted from Box Office and Rotten Tomatoes.*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>
              <a:solidFill>
                <a:srgbClr val="000000"/>
              </a:solidFill>
              <a:latin typeface="+mn-lt"/>
              <a:ea typeface="+mn-ea"/>
              <a:cs typeface="Calibri"/>
            </a:endParaRPr>
          </a:p>
        </p:txBody>
      </p:sp>
      <p:pic>
        <p:nvPicPr>
          <p:cNvPr id="20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6AC238DD-845F-402A-9F85-C7B2F90E6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552" y="2310335"/>
            <a:ext cx="5117280" cy="4454890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E0252407-12B1-474D-8BDA-4B464098D9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877" y="2310335"/>
            <a:ext cx="5420245" cy="450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3632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5MqNffSKG78QIkPg_4O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pshV7UJR8WNRhzszkosk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0IIAzwASru4RLKyiBqs5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0IIAzwASru4RLKyiBqs5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0IIAzwASru4RLKyiBqs5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0IIAzwASru4RLKyiBqs5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By: Git Dat Money (Group 1A) Paniz Herrera, Jahnavi Brahmbhatt, Brandon Meyer, Aidan Surowiec, Ignacio Velazquez</vt:lpstr>
      <vt:lpstr>Group 1A</vt:lpstr>
      <vt:lpstr>Agenda</vt:lpstr>
      <vt:lpstr>Business Understanding</vt:lpstr>
      <vt:lpstr>Data Understanding</vt:lpstr>
      <vt:lpstr>The Impact of Budget with Domestic &amp; Worldwide Gross</vt:lpstr>
      <vt:lpstr>Worldwide Gross vs. Original Language</vt:lpstr>
      <vt:lpstr>Genre vs. Foreign Revenue</vt:lpstr>
      <vt:lpstr>Genre vs. Popularity Analysis</vt:lpstr>
      <vt:lpstr>Vote Average Analysis</vt:lpstr>
      <vt:lpstr>Director &amp; Writer Analysis</vt:lpstr>
      <vt:lpstr>Hypothesis Testing</vt:lpstr>
      <vt:lpstr>Recommendations for Computing Vision</vt:lpstr>
      <vt:lpstr>Next Steps</vt:lpstr>
      <vt:lpstr>Q&amp;A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By: Git Dat Money (Group 1A) Paniz Herrera, Jahnavi Brahmbhatt, Brandon Meyer, Aidan Surowiec, Ignacio Velazquez</dc:title>
  <dc:creator>Herrera, Paniz</dc:creator>
  <cp:revision>2</cp:revision>
  <dcterms:created xsi:type="dcterms:W3CDTF">2023-03-02T16:19:55Z</dcterms:created>
  <dcterms:modified xsi:type="dcterms:W3CDTF">2023-03-03T20:14:58Z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2023-03-02T16:19:56Z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4e1d4a7d-076b-4af2-a181-690f52f1b3a8</vt:lpwstr>
  </property>
  <property fmtid="{D5CDD505-2E9C-101B-9397-08002B2CF9AE}" pid="8" name="MSIP_Label_ea60d57e-af5b-4752-ac57-3e4f28ca11dc_ContentBits">
    <vt:lpwstr>0</vt:lpwstr>
  </property>
</Properties>
</file>